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omments/modernComment_2AD_4DA9BF29.xml" ContentType="application/vnd.ms-powerpoint.comment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omments/modernComment_2F3_3DDB5D51.xml" ContentType="application/vnd.ms-powerpoint.comment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omments/modernComment_2E6_19123D3D.xml" ContentType="application/vnd.ms-powerpoint.comments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5"/>
  </p:notesMasterIdLst>
  <p:handoutMasterIdLst>
    <p:handoutMasterId r:id="rId46"/>
  </p:handoutMasterIdLst>
  <p:sldIdLst>
    <p:sldId id="256" r:id="rId2"/>
    <p:sldId id="745" r:id="rId3"/>
    <p:sldId id="750" r:id="rId4"/>
    <p:sldId id="746" r:id="rId5"/>
    <p:sldId id="751" r:id="rId6"/>
    <p:sldId id="685" r:id="rId7"/>
    <p:sldId id="752" r:id="rId8"/>
    <p:sldId id="753" r:id="rId9"/>
    <p:sldId id="754" r:id="rId10"/>
    <p:sldId id="755" r:id="rId11"/>
    <p:sldId id="696" r:id="rId12"/>
    <p:sldId id="734" r:id="rId13"/>
    <p:sldId id="698" r:id="rId14"/>
    <p:sldId id="742" r:id="rId15"/>
    <p:sldId id="743" r:id="rId16"/>
    <p:sldId id="699" r:id="rId17"/>
    <p:sldId id="700" r:id="rId18"/>
    <p:sldId id="756" r:id="rId19"/>
    <p:sldId id="757" r:id="rId20"/>
    <p:sldId id="758" r:id="rId21"/>
    <p:sldId id="759" r:id="rId22"/>
    <p:sldId id="760" r:id="rId23"/>
    <p:sldId id="761" r:id="rId24"/>
    <p:sldId id="717" r:id="rId25"/>
    <p:sldId id="716" r:id="rId26"/>
    <p:sldId id="762" r:id="rId27"/>
    <p:sldId id="763" r:id="rId28"/>
    <p:sldId id="765" r:id="rId29"/>
    <p:sldId id="766" r:id="rId30"/>
    <p:sldId id="767" r:id="rId31"/>
    <p:sldId id="768" r:id="rId32"/>
    <p:sldId id="770" r:id="rId33"/>
    <p:sldId id="771" r:id="rId34"/>
    <p:sldId id="769" r:id="rId35"/>
    <p:sldId id="772" r:id="rId36"/>
    <p:sldId id="773" r:id="rId37"/>
    <p:sldId id="774" r:id="rId38"/>
    <p:sldId id="775" r:id="rId39"/>
    <p:sldId id="778" r:id="rId40"/>
    <p:sldId id="776" r:id="rId41"/>
    <p:sldId id="779" r:id="rId42"/>
    <p:sldId id="690" r:id="rId43"/>
    <p:sldId id="749" r:id="rId44"/>
  </p:sldIdLst>
  <p:sldSz cx="12192000" cy="6858000"/>
  <p:notesSz cx="6797675" cy="9928225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Welcome" id="{369C4005-5858-4E98-8418-E316B468EC92}">
          <p14:sldIdLst>
            <p14:sldId id="256"/>
            <p14:sldId id="745"/>
            <p14:sldId id="750"/>
            <p14:sldId id="746"/>
            <p14:sldId id="751"/>
            <p14:sldId id="685"/>
            <p14:sldId id="752"/>
            <p14:sldId id="753"/>
            <p14:sldId id="754"/>
            <p14:sldId id="755"/>
            <p14:sldId id="696"/>
            <p14:sldId id="734"/>
            <p14:sldId id="698"/>
            <p14:sldId id="742"/>
            <p14:sldId id="743"/>
            <p14:sldId id="699"/>
            <p14:sldId id="700"/>
            <p14:sldId id="756"/>
            <p14:sldId id="757"/>
            <p14:sldId id="758"/>
            <p14:sldId id="759"/>
            <p14:sldId id="760"/>
            <p14:sldId id="761"/>
            <p14:sldId id="717"/>
            <p14:sldId id="716"/>
            <p14:sldId id="762"/>
            <p14:sldId id="763"/>
            <p14:sldId id="765"/>
            <p14:sldId id="766"/>
            <p14:sldId id="767"/>
            <p14:sldId id="768"/>
            <p14:sldId id="770"/>
            <p14:sldId id="771"/>
            <p14:sldId id="769"/>
            <p14:sldId id="772"/>
            <p14:sldId id="773"/>
            <p14:sldId id="774"/>
            <p14:sldId id="775"/>
            <p14:sldId id="778"/>
            <p14:sldId id="776"/>
            <p14:sldId id="779"/>
            <p14:sldId id="690"/>
            <p14:sldId id="74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F4A3340A-38AF-6C01-CB32-C65662B77DA8}" name="Francesco Cipriani" initials="FC" userId="S::info@frankhood.onmicrosoft.com::4d8457af-fba9-4c27-b20a-a8954e208b31" providerId="AD"/>
  <p188:author id="{359B982D-25ED-C9BB-28C9-D0D20BE8C71A}" name="Guest User" initials="GU" userId="S::urn:spo:anon#95c7d7edc73756855b060b1a8d3d5cdc1baee2d46b5a4be136b6404a314ae29f::" providerId="AD"/>
  <p188:author id="{417F008B-83BF-B655-93FA-67820C794BF2}" name="Guest User" initials="GU" userId="S::urn:spo:anon#9607c9382d4676dfdada4b1d6a1ff96cb31d659a4139672c046cd3f3259d4cae::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donato impedovo" initials="di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4DFF"/>
    <a:srgbClr val="5738FF"/>
    <a:srgbClr val="FFBA00"/>
    <a:srgbClr val="FED79E"/>
    <a:srgbClr val="EE2178"/>
    <a:srgbClr val="FFFFFF"/>
    <a:srgbClr val="FFFFCC"/>
    <a:srgbClr val="4F81BD"/>
    <a:srgbClr val="000000"/>
    <a:srgbClr val="EC5B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93D81CF-94F2-401A-BA57-92F5A7B2D0C5}" styleName="Stile medio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9D7B26C5-4107-4FEC-AEDC-1716B250A1EF}" styleName="Stile chiar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essuno stile, nessuna grigli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essuno stile, griglia tabel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927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848" y="17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napToObjects="1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commentAuthors" Target="commentAuthors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microsoft.com/office/2018/10/relationships/authors" Target="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omments/modernComment_2AD_4DA9BF29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86475423-FDEC-4427-ACF8-9A7434F28EA9}" authorId="{359B982D-25ED-C9BB-28C9-D0D20BE8C71A}" status="resolved" created="2022-05-13T09:44:09.878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1302970153" sldId="685"/>
      <ac:spMk id="6" creationId="{D9A1CA45-2EA7-4259-A47E-E79ADE030E2F}"/>
    </ac:deMkLst>
    <p188:txBody>
      <a:bodyPr/>
      <a:lstStyle/>
      <a:p>
        <a:r>
          <a:rPr lang="en-GB"/>
          <a:t>Valerio: Non so se le mie modifiche sono poi automaticamente incorporate, scrivo qui: 
Un programma che ci dicA quali Pokemon siano simili tra di loro (il termine affine potrebbe mandare in confusione)</a:t>
        </a:r>
      </a:p>
    </p188:txBody>
  </p188:cm>
</p188:cmLst>
</file>

<file path=ppt/comments/modernComment_2E6_19123D3D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49DC3985-64AA-4A0B-9AE8-BEF78B8C92A6}" authorId="{417F008B-83BF-B655-93FA-67820C794BF2}" status="resolved" created="2022-05-26T14:19:30.411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420625725" sldId="742"/>
      <ac:picMk id="8" creationId="{988C393B-30E8-168A-6FDC-28BF3BEF5506}"/>
    </ac:deMkLst>
    <p188:txBody>
      <a:bodyPr/>
      <a:lstStyle/>
      <a:p>
        <a:r>
          <a:rPr lang="en-GB"/>
          <a:t>update. pics in Eng</a:t>
        </a:r>
      </a:p>
    </p188:txBody>
  </p188:cm>
</p188:cmLst>
</file>

<file path=ppt/comments/modernComment_2F3_3DDB5D51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6765C4A8-DAF1-444A-9CC9-DCE1FC51AF76}" authorId="{359B982D-25ED-C9BB-28C9-D0D20BE8C71A}" status="resolved" created="2022-05-13T09:47:51.731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1037786449" sldId="755"/>
      <ac:spMk id="4" creationId="{00000000-0000-0000-0000-000000000000}"/>
      <ac:txMk cp="44">
        <ac:context len="153" hash="2102020300"/>
      </ac:txMk>
    </ac:txMkLst>
    <p188:pos x="5346290" y="3367548"/>
    <p188:replyLst>
      <p188:reply id="{9377009E-0687-482C-AEBD-EFD7B014D782}" authorId="{359B982D-25ED-C9BB-28C9-D0D20BE8C71A}" created="2022-05-13T09:49:31.201">
        <p188:txBody>
          <a:bodyPr/>
          <a:lstStyle/>
          <a:p>
            <a:r>
              <a:rPr lang="en-GB"/>
              <a:t>Plus: occhio all'uso del termine "interno" - direi semplicemente un parametro dell'algoritmo.
A tal proposito: perché non ipotizzi una slide di mezzo che passi dalla 5 alla 6 in maniera grafica?
cioè usi la stessa astrazione di 5 ma specifica per il tuo problema di Pokemon.. specializzando poi *in dettaglio* cosa saranno Input e Output.. giusto un'idea eh?!</a:t>
            </a:r>
          </a:p>
        </p188:txBody>
      </p188:reply>
    </p188:replyLst>
    <p188:txBody>
      <a:bodyPr/>
      <a:lstStyle/>
      <a:p>
        <a:r>
          <a:rPr lang="en-GB"/>
          <a:t>Valerio: Quì farei capire che stai parlando del caso specifico e non di UN generico algoritmo. 
Inoltre, perché "inseriti dall'utente" Sarà in `input` all'inizio?</a:t>
        </a:r>
      </a:p>
    </p188:txBody>
  </p188:cm>
</p188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41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641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17CA51-5489-4231-823A-DB1DE323CF99}" type="datetimeFigureOut">
              <a:rPr lang="it-IT" smtClean="0"/>
              <a:t>12/05/23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2"/>
          </p:nvPr>
        </p:nvSpPr>
        <p:spPr>
          <a:xfrm>
            <a:off x="0" y="9430091"/>
            <a:ext cx="2945659" cy="496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3"/>
          </p:nvPr>
        </p:nvSpPr>
        <p:spPr>
          <a:xfrm>
            <a:off x="3850443" y="9430091"/>
            <a:ext cx="2945659" cy="496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45F165-8AF5-4485-BF87-10DAAA7D374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51011055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41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41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539260-D7B5-4CE0-AE0A-9483104EFE9F}" type="datetimeFigureOut">
              <a:rPr lang="it-IT" smtClean="0"/>
              <a:pPr/>
              <a:t>12/05/23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79768" y="4715907"/>
            <a:ext cx="5438140" cy="44677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6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6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5DEC7B-02CB-41F0-A7EE-51BF204A8744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0514467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578407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875803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976522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212432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22686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159540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7917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84025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35788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0871901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95002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3276824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8097367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5057542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32813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9212701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1061103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1595407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1574709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7259317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6755078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198174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3019951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5672761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6087457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5285042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9781895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7597861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4963161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5780248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4987393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7194713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040278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9791823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0068443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2897467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9722850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317114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398065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752726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075932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373450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37808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914400" y="2130429"/>
            <a:ext cx="10363200" cy="1470025"/>
          </a:xfrm>
        </p:spPr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38FED-10A1-4763-888A-0A1F28F18991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  <p:transition spd="slow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38FED-10A1-4763-888A-0A1F28F18991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  <p:transition spd="slow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</p:spPr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38FED-10A1-4763-888A-0A1F28F18991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  <p:transition spd="slow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contenu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ttangolo 20">
            <a:extLst>
              <a:ext uri="{FF2B5EF4-FFF2-40B4-BE49-F238E27FC236}">
                <a16:creationId xmlns:a16="http://schemas.microsoft.com/office/drawing/2014/main" id="{3F2AE527-54E1-4B63-8944-A2AE683904F2}"/>
              </a:ext>
            </a:extLst>
          </p:cNvPr>
          <p:cNvSpPr/>
          <p:nvPr userDrawn="1"/>
        </p:nvSpPr>
        <p:spPr>
          <a:xfrm>
            <a:off x="1" y="94"/>
            <a:ext cx="10884130" cy="501155"/>
          </a:xfrm>
          <a:prstGeom prst="rect">
            <a:avLst/>
          </a:prstGeom>
          <a:solidFill>
            <a:srgbClr val="FFB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pic>
        <p:nvPicPr>
          <p:cNvPr id="23" name="Immagine 22">
            <a:extLst>
              <a:ext uri="{FF2B5EF4-FFF2-40B4-BE49-F238E27FC236}">
                <a16:creationId xmlns:a16="http://schemas.microsoft.com/office/drawing/2014/main" id="{C27380A9-779E-4EF4-9A9D-F8A7B5A104D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261"/>
          <a:stretch/>
        </p:blipFill>
        <p:spPr>
          <a:xfrm>
            <a:off x="-98851" y="5465806"/>
            <a:ext cx="12356756" cy="1433384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7D6B647D-9932-4398-A1BC-E9B524997DC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762" y="0"/>
            <a:ext cx="1335949" cy="544845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963084" y="4406902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38FED-10A1-4763-888A-0A1F28F18991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  <p:transition spd="slow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609600" y="1600202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197600" y="1600202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38FED-10A1-4763-888A-0A1F28F18991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  <p:transition spd="slow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609600" y="1535114"/>
            <a:ext cx="5386917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6193373" y="1535114"/>
            <a:ext cx="5389033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6193373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38FED-10A1-4763-888A-0A1F28F18991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  <p:transition spd="slow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38FED-10A1-4763-888A-0A1F28F18991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  <p:transition spd="slow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38FED-10A1-4763-888A-0A1F28F18991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  <p:transition spd="slow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609606" y="273050"/>
            <a:ext cx="4011084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766733" y="273054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609606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38FED-10A1-4763-888A-0A1F28F18991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  <p:transition spd="slow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389717" y="4800602"/>
            <a:ext cx="73152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2389717" y="5367340"/>
            <a:ext cx="73152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38FED-10A1-4763-888A-0A1F28F18991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  <p:transition spd="slow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609600" y="1600202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038FED-10A1-4763-888A-0A1F28F18991}" type="slidenum">
              <a:rPr lang="it-IT" smtClean="0"/>
              <a:pPr/>
              <a:t>‹N›</a:t>
            </a:fld>
            <a:endParaRPr 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fade/>
  </p:transition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2F3_3DDB5D51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2E6_19123D3D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hyperlink" Target="https://bit.ly/datamasters-pokemon-dataset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ankhood.it/en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hyperlink" Target="https://datamasters.it/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2AD_4DA9BF29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magine 10">
            <a:extLst>
              <a:ext uri="{FF2B5EF4-FFF2-40B4-BE49-F238E27FC236}">
                <a16:creationId xmlns:a16="http://schemas.microsoft.com/office/drawing/2014/main" id="{00724838-1717-4C9F-935C-35A35B6571C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621" y="1529588"/>
            <a:ext cx="12232374" cy="5369786"/>
          </a:xfrm>
          <a:prstGeom prst="rect">
            <a:avLst/>
          </a:prstGeom>
        </p:spPr>
      </p:pic>
      <p:sp>
        <p:nvSpPr>
          <p:cNvPr id="5" name="Rettangolo 4"/>
          <p:cNvSpPr/>
          <p:nvPr/>
        </p:nvSpPr>
        <p:spPr>
          <a:xfrm>
            <a:off x="4749338" y="170033"/>
            <a:ext cx="7442662" cy="92333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it-IT" sz="5400" b="1" dirty="0" err="1">
                <a:solidFill>
                  <a:srgbClr val="234DFF"/>
                </a:solidFill>
                <a:latin typeface="Roboto Mono"/>
                <a:cs typeface="Calibri"/>
              </a:rPr>
              <a:t>Beginners’Day</a:t>
            </a:r>
            <a:endParaRPr lang="it-IT" sz="5400" b="1" dirty="0">
              <a:solidFill>
                <a:srgbClr val="234DFF"/>
              </a:solidFill>
              <a:latin typeface="Roboto Mono"/>
              <a:cs typeface="Calibri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E8DA6021-2694-4B0E-B265-002E7E19F34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487" y="190311"/>
            <a:ext cx="2495550" cy="933140"/>
          </a:xfrm>
          <a:prstGeom prst="rect">
            <a:avLst/>
          </a:prstGeom>
        </p:spPr>
      </p:pic>
      <p:sp>
        <p:nvSpPr>
          <p:cNvPr id="6" name="Rettangolo 5">
            <a:extLst>
              <a:ext uri="{FF2B5EF4-FFF2-40B4-BE49-F238E27FC236}">
                <a16:creationId xmlns:a16="http://schemas.microsoft.com/office/drawing/2014/main" id="{C0EE6838-DEF9-4FE1-8CC0-B46EAABBF3D2}"/>
              </a:ext>
            </a:extLst>
          </p:cNvPr>
          <p:cNvSpPr/>
          <p:nvPr/>
        </p:nvSpPr>
        <p:spPr>
          <a:xfrm>
            <a:off x="82067" y="1123451"/>
            <a:ext cx="7442662" cy="52322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endParaRPr lang="it-IT" sz="2800" b="1">
              <a:latin typeface="Roboto Mono"/>
            </a:endParaRPr>
          </a:p>
        </p:txBody>
      </p:sp>
    </p:spTree>
  </p:cSld>
  <p:clrMapOvr>
    <a:masterClrMapping/>
  </p:clrMapOvr>
  <p:transition spd="slow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/>
          <p:cNvSpPr txBox="1"/>
          <p:nvPr/>
        </p:nvSpPr>
        <p:spPr>
          <a:xfrm>
            <a:off x="124130" y="1297767"/>
            <a:ext cx="10127907" cy="224676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err="1">
                <a:latin typeface="Roboto Light"/>
                <a:ea typeface="Roboto Light"/>
                <a:cs typeface="Calibri"/>
              </a:rPr>
              <a:t>L’algoritmo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è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il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cuore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del nostro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programma</a:t>
            </a:r>
            <a:endParaRPr lang="en-US" sz="2000" dirty="0">
              <a:latin typeface="Roboto Light"/>
              <a:ea typeface="Roboto Light"/>
              <a:cs typeface="Calibri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>
                <a:latin typeface="Roboto Light"/>
                <a:ea typeface="Roboto Light"/>
                <a:cs typeface="Calibri"/>
              </a:rPr>
              <a:t>I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dati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di input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rappresentano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b="1" dirty="0">
                <a:latin typeface="Roboto Light"/>
                <a:ea typeface="Roboto Light"/>
                <a:cs typeface="Calibri"/>
              </a:rPr>
              <a:t>la </a:t>
            </a:r>
            <a:r>
              <a:rPr lang="en-US" sz="2000" b="1" dirty="0" err="1">
                <a:latin typeface="Roboto Light"/>
                <a:ea typeface="Roboto Light"/>
                <a:cs typeface="Calibri"/>
              </a:rPr>
              <a:t>scelta</a:t>
            </a:r>
            <a:r>
              <a:rPr lang="en-US" sz="2000" b="1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b="1" dirty="0" err="1">
                <a:latin typeface="Roboto Light"/>
                <a:ea typeface="Roboto Light"/>
                <a:cs typeface="Calibri"/>
              </a:rPr>
              <a:t>dell’utente</a:t>
            </a:r>
            <a:r>
              <a:rPr lang="en-US" sz="2000" b="1" dirty="0">
                <a:latin typeface="Roboto Light"/>
                <a:ea typeface="Roboto Light"/>
                <a:cs typeface="Calibri"/>
              </a:rPr>
              <a:t> sotto forma di </a:t>
            </a:r>
            <a:r>
              <a:rPr lang="en-US" sz="2000" b="1" dirty="0" err="1">
                <a:latin typeface="Roboto Light"/>
                <a:ea typeface="Roboto Light"/>
                <a:cs typeface="Calibri"/>
              </a:rPr>
              <a:t>stringa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: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err="1">
                <a:latin typeface="Roboto Light"/>
                <a:ea typeface="Roboto Light"/>
                <a:cs typeface="Calibri"/>
              </a:rPr>
              <a:t>Sasso</a:t>
            </a:r>
            <a:endParaRPr lang="en-US" sz="2000" dirty="0">
              <a:latin typeface="Roboto Light"/>
              <a:ea typeface="Roboto Light"/>
              <a:cs typeface="Calibri"/>
            </a:endParaRPr>
          </a:p>
          <a:p>
            <a:pPr marL="800100" lvl="1" indent="-342900">
              <a:buFont typeface="Arial"/>
              <a:buChar char="•"/>
            </a:pPr>
            <a:r>
              <a:rPr lang="en-US" sz="2000" dirty="0">
                <a:latin typeface="Roboto Light"/>
                <a:ea typeface="Roboto Light"/>
                <a:cs typeface="Calibri"/>
              </a:rPr>
              <a:t>Carta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err="1">
                <a:latin typeface="Roboto Light"/>
                <a:ea typeface="Roboto Light"/>
                <a:cs typeface="Calibri"/>
              </a:rPr>
              <a:t>Forbice</a:t>
            </a:r>
            <a:endParaRPr lang="en-US" sz="2000" dirty="0">
              <a:latin typeface="Roboto Light"/>
              <a:ea typeface="Roboto Light"/>
              <a:cs typeface="Calibri"/>
            </a:endParaRPr>
          </a:p>
          <a:p>
            <a:pPr marL="800100" lvl="1" indent="-342900">
              <a:buFont typeface="Arial"/>
              <a:buChar char="•"/>
            </a:pPr>
            <a:r>
              <a:rPr lang="en-US" sz="2000" dirty="0">
                <a:latin typeface="Roboto Light"/>
                <a:ea typeface="Roboto Light"/>
                <a:cs typeface="Calibri"/>
              </a:rPr>
              <a:t>Lizard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>
                <a:latin typeface="Roboto Light"/>
                <a:ea typeface="Roboto Light"/>
                <a:cs typeface="Calibri"/>
              </a:rPr>
              <a:t>Spock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F62BBC40-D457-4A60-98B6-E1D0A4796926}"/>
              </a:ext>
            </a:extLst>
          </p:cNvPr>
          <p:cNvSpPr txBox="1"/>
          <p:nvPr/>
        </p:nvSpPr>
        <p:spPr>
          <a:xfrm>
            <a:off x="133004" y="602551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>
                <a:latin typeface="Roboto Mono"/>
              </a:rPr>
              <a:t>Algorithm</a:t>
            </a:r>
            <a:endParaRPr lang="en-US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E7C3A770-40F9-404E-BC5C-7B47B5BE0159}"/>
              </a:ext>
            </a:extLst>
          </p:cNvPr>
          <p:cNvSpPr txBox="1"/>
          <p:nvPr/>
        </p:nvSpPr>
        <p:spPr>
          <a:xfrm>
            <a:off x="0" y="67877"/>
            <a:ext cx="1066800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 b="1" err="1">
                <a:solidFill>
                  <a:schemeClr val="bg1"/>
                </a:solidFill>
                <a:latin typeface="Roboto Mono"/>
              </a:rPr>
              <a:t>PyCon</a:t>
            </a:r>
            <a:r>
              <a:rPr lang="it-IT" b="1">
                <a:solidFill>
                  <a:schemeClr val="bg1"/>
                </a:solidFill>
                <a:latin typeface="Roboto Mono"/>
              </a:rPr>
              <a:t> 22 Beginners'Day</a:t>
            </a:r>
            <a:endParaRPr lang="it-IT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7786449"/>
      </p:ext>
    </p:extLst>
  </p:cSld>
  <p:clrMapOvr>
    <a:masterClrMapping/>
  </p:clrMapOvr>
  <p:transition spd="slow">
    <p:fade/>
  </p:transition>
  <p:extLst>
    <p:ext uri="{6950BFC3-D8DA-4A85-94F7-54DA5524770B}">
      <p188:commentRel xmlns:p188="http://schemas.microsoft.com/office/powerpoint/2018/8/main" r:id="rId3"/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>
                <a:latin typeface="Roboto Mono"/>
              </a:rPr>
              <a:t>Algoritmo</a:t>
            </a:r>
            <a:endParaRPr lang="it-IT"/>
          </a:p>
        </p:txBody>
      </p:sp>
      <p:pic>
        <p:nvPicPr>
          <p:cNvPr id="4" name="Immagine 3" descr="Immagine che contiene diagramma&#10;&#10;Descrizione generata automaticamente">
            <a:extLst>
              <a:ext uri="{FF2B5EF4-FFF2-40B4-BE49-F238E27FC236}">
                <a16:creationId xmlns:a16="http://schemas.microsoft.com/office/drawing/2014/main" id="{9991FB93-30CA-94B0-A122-0B8B864074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910" y="2011340"/>
            <a:ext cx="8818179" cy="2835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122670"/>
      </p:ext>
    </p:extLst>
  </p:cSld>
  <p:clrMapOvr>
    <a:masterClrMapping/>
  </p:clrMapOvr>
  <p:transition spd="slow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0" y="1045548"/>
            <a:ext cx="11289587" cy="4555093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000" dirty="0" err="1">
                <a:latin typeface="Roboto Light"/>
                <a:ea typeface="Roboto Light"/>
                <a:cs typeface="Calibri"/>
              </a:rPr>
              <a:t>Suddividiamo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un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problema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b="1" dirty="0" err="1">
                <a:latin typeface="Roboto Light"/>
                <a:ea typeface="Roboto Light"/>
                <a:cs typeface="Calibri"/>
              </a:rPr>
              <a:t>complesso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(macro problem) in tanti problem </a:t>
            </a:r>
            <a:r>
              <a:rPr lang="en-US" sz="2000" b="1" dirty="0" err="1">
                <a:latin typeface="Roboto Light"/>
                <a:ea typeface="Roboto Light"/>
                <a:cs typeface="Calibri"/>
              </a:rPr>
              <a:t>semplici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(tasks)</a:t>
            </a:r>
            <a:endParaRPr lang="en-US" sz="2000" dirty="0">
              <a:cs typeface="Calibri"/>
            </a:endParaRP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000" dirty="0">
                <a:latin typeface="Roboto Light"/>
                <a:ea typeface="Roboto Light"/>
                <a:cs typeface="Calibri"/>
              </a:rPr>
              <a:t>Macro-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problema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: a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partire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da un input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preso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dall’utente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il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programma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deve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far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giocare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il computer e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stabilire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chi ha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vinto</a:t>
            </a:r>
            <a:endParaRPr lang="en-US" sz="2000" dirty="0">
              <a:latin typeface="Roboto Light"/>
              <a:ea typeface="Roboto Light"/>
              <a:cs typeface="Calibri"/>
            </a:endParaRP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000" dirty="0">
                <a:latin typeface="Roboto Light"/>
                <a:ea typeface="Roboto Light"/>
                <a:cs typeface="Calibri"/>
              </a:rPr>
              <a:t>Cosa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farà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il nostro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algoritmo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?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>
                <a:latin typeface="Roboto Light"/>
                <a:ea typeface="Roboto Light"/>
                <a:cs typeface="Calibri"/>
              </a:rPr>
              <a:t>Far fare la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mossa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al computer (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possibilmente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senza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barare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^__^ )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err="1">
                <a:latin typeface="Roboto Light"/>
                <a:ea typeface="Roboto Light"/>
                <a:cs typeface="Calibri"/>
              </a:rPr>
              <a:t>Verificare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chi ha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vinto</a:t>
            </a:r>
            <a:endParaRPr lang="en-US" sz="2000" dirty="0">
              <a:latin typeface="Roboto Light"/>
              <a:ea typeface="Roboto Light"/>
              <a:cs typeface="Calibri"/>
            </a:endParaRP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000" dirty="0">
                <a:latin typeface="Roboto Light"/>
                <a:ea typeface="Roboto Light"/>
                <a:cs typeface="Calibri"/>
              </a:rPr>
              <a:t>Per fare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ciò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l’algoritmo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deve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: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err="1">
                <a:latin typeface="Roboto Light"/>
                <a:ea typeface="Roboto Light"/>
                <a:cs typeface="Calibri"/>
              </a:rPr>
              <a:t>Creare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una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scelta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completamente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randomica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e “al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buio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”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che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rappresenti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la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scelta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del computer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err="1">
                <a:latin typeface="Roboto Light"/>
                <a:ea typeface="Roboto Light"/>
                <a:cs typeface="Calibri"/>
              </a:rPr>
              <a:t>Confrontare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in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qualche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modo le due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scelte</a:t>
            </a:r>
            <a:endParaRPr lang="en-US" sz="2000" dirty="0">
              <a:latin typeface="Roboto Light"/>
              <a:ea typeface="Roboto Light"/>
              <a:cs typeface="Calibri"/>
            </a:endParaRPr>
          </a:p>
          <a:p>
            <a:pPr marL="800100" lvl="1" indent="-342900">
              <a:buFont typeface="Arial"/>
              <a:buChar char="•"/>
            </a:pPr>
            <a:r>
              <a:rPr lang="en-US" sz="2000" dirty="0" err="1">
                <a:latin typeface="Roboto Light"/>
                <a:ea typeface="Roboto Light"/>
                <a:cs typeface="Calibri"/>
              </a:rPr>
              <a:t>Restituire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il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vincitore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della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singola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manche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err="1">
                <a:latin typeface="Roboto Light"/>
                <a:ea typeface="Roboto Light"/>
                <a:cs typeface="Calibri"/>
              </a:rPr>
              <a:t>Generalizzazione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: fare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una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partita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fatta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da N manche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>
                <a:latin typeface="Roboto Mono"/>
              </a:rPr>
              <a:t>Come procedere?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99233978"/>
      </p:ext>
    </p:extLst>
  </p:cSld>
  <p:clrMapOvr>
    <a:masterClrMapping/>
  </p:clrMapOvr>
  <p:transition spd="slow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0" y="1045548"/>
            <a:ext cx="11289587" cy="3734356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Task 1:</a:t>
            </a:r>
            <a:endParaRPr lang="it-IT" dirty="0"/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Prendere in input la scelta dell’utente, memorizzarla e fare la mossa del computer</a:t>
            </a:r>
            <a:endParaRPr lang="it-IT" sz="2000" i="1" dirty="0">
              <a:latin typeface="Roboto Light"/>
              <a:ea typeface="Roboto Light"/>
              <a:cs typeface="Calibri"/>
            </a:endParaRP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Task 2:</a:t>
            </a: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Confrontare le mosse per stabilire un vincitore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Task 3:</a:t>
            </a: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Migliorare il gioco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Task 4: </a:t>
            </a: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Usare il Machine Learning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>
                <a:latin typeface="Roboto Mono"/>
              </a:rPr>
              <a:t>Come procedere?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73154396"/>
      </p:ext>
    </p:extLst>
  </p:cSld>
  <p:clrMapOvr>
    <a:masterClrMapping/>
  </p:clrMapOvr>
  <p:transition spd="slow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0" y="1045548"/>
            <a:ext cx="11289587" cy="964367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000" dirty="0">
                <a:latin typeface="Roboto Light"/>
                <a:ea typeface="Roboto Light"/>
                <a:cs typeface="Calibri"/>
              </a:rPr>
              <a:t>Prima di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cominciare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,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dobbiamo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b="1" dirty="0" err="1">
                <a:latin typeface="Roboto Light"/>
                <a:ea typeface="Roboto Light"/>
                <a:cs typeface="Calibri"/>
              </a:rPr>
              <a:t>scaricare</a:t>
            </a:r>
            <a:r>
              <a:rPr lang="en-US" sz="2000" b="1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b="1" dirty="0" err="1">
                <a:latin typeface="Roboto Light"/>
                <a:ea typeface="Roboto Light"/>
                <a:cs typeface="Calibri"/>
              </a:rPr>
              <a:t>i</a:t>
            </a:r>
            <a:r>
              <a:rPr lang="en-US" sz="2000" b="1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b="1" dirty="0" err="1">
                <a:latin typeface="Roboto Light"/>
                <a:ea typeface="Roboto Light"/>
                <a:cs typeface="Calibri"/>
              </a:rPr>
              <a:t>dati</a:t>
            </a:r>
            <a:r>
              <a:rPr lang="en-US" sz="2000" b="1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b="1" dirty="0" err="1">
                <a:latin typeface="Roboto Light"/>
                <a:ea typeface="Roboto Light"/>
                <a:cs typeface="Calibri"/>
              </a:rPr>
              <a:t>che</a:t>
            </a:r>
            <a:r>
              <a:rPr lang="en-US" sz="2000" b="1" dirty="0">
                <a:latin typeface="Roboto Light"/>
                <a:ea typeface="Roboto Light"/>
                <a:cs typeface="Calibri"/>
              </a:rPr>
              <a:t> ci </a:t>
            </a:r>
            <a:r>
              <a:rPr lang="en-US" sz="2000" b="1" dirty="0" err="1">
                <a:latin typeface="Roboto Light"/>
                <a:ea typeface="Roboto Light"/>
                <a:cs typeface="Calibri"/>
              </a:rPr>
              <a:t>servono</a:t>
            </a:r>
            <a:endParaRPr lang="en-US" sz="2000" dirty="0">
              <a:latin typeface="Roboto Light"/>
              <a:ea typeface="Roboto Light"/>
              <a:cs typeface="Calibri"/>
            </a:endParaRP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000" dirty="0" err="1">
                <a:latin typeface="Roboto Light"/>
                <a:ea typeface="+mn-lt"/>
                <a:cs typeface="+mn-lt"/>
              </a:rPr>
              <a:t>Connettetevi</a:t>
            </a:r>
            <a:r>
              <a:rPr lang="en-US" sz="2000" dirty="0">
                <a:latin typeface="Roboto Light"/>
                <a:ea typeface="+mn-lt"/>
                <a:cs typeface="+mn-lt"/>
              </a:rPr>
              <a:t> a </a:t>
            </a:r>
            <a:r>
              <a:rPr lang="en-US" sz="2000" b="1" dirty="0">
                <a:latin typeface="Roboto Light"/>
                <a:ea typeface="+mn-lt"/>
                <a:cs typeface="+mn-lt"/>
                <a:hlinkClick r:id="rId4"/>
              </a:rPr>
              <a:t>https://</a:t>
            </a:r>
            <a:r>
              <a:rPr lang="en-US" sz="2000" b="1" dirty="0" err="1">
                <a:latin typeface="Roboto Light"/>
                <a:ea typeface="+mn-lt"/>
                <a:cs typeface="+mn-lt"/>
                <a:hlinkClick r:id="rId4"/>
              </a:rPr>
              <a:t>bit.ly</a:t>
            </a:r>
            <a:r>
              <a:rPr lang="en-US" sz="2000" b="1" dirty="0">
                <a:latin typeface="Roboto Light"/>
                <a:ea typeface="+mn-lt"/>
                <a:cs typeface="+mn-lt"/>
                <a:hlinkClick r:id="rId4"/>
              </a:rPr>
              <a:t>/</a:t>
            </a:r>
            <a:r>
              <a:rPr lang="en-US" sz="2000" b="1" dirty="0" err="1">
                <a:latin typeface="Roboto Light"/>
                <a:ea typeface="+mn-lt"/>
                <a:cs typeface="+mn-lt"/>
                <a:hlinkClick r:id="rId4"/>
              </a:rPr>
              <a:t>datamasters</a:t>
            </a:r>
            <a:r>
              <a:rPr lang="en-US" sz="2000" b="1" dirty="0">
                <a:latin typeface="Roboto Light"/>
                <a:ea typeface="+mn-lt"/>
                <a:cs typeface="+mn-lt"/>
                <a:hlinkClick r:id="rId4"/>
              </a:rPr>
              <a:t>-</a:t>
            </a:r>
            <a:r>
              <a:rPr lang="en-US" sz="2000" b="1" dirty="0" err="1">
                <a:latin typeface="Roboto Light"/>
                <a:ea typeface="+mn-lt"/>
                <a:cs typeface="+mn-lt"/>
                <a:hlinkClick r:id="rId4"/>
              </a:rPr>
              <a:t>pokemon</a:t>
            </a:r>
            <a:r>
              <a:rPr lang="en-US" sz="2000" b="1" dirty="0">
                <a:latin typeface="Roboto Light"/>
                <a:ea typeface="+mn-lt"/>
                <a:cs typeface="+mn-lt"/>
                <a:hlinkClick r:id="rId4"/>
              </a:rPr>
              <a:t>-dataset</a:t>
            </a:r>
            <a:endParaRPr lang="en-US" sz="2000" b="1" dirty="0">
              <a:latin typeface="Roboto Light"/>
              <a:ea typeface="+mn-lt"/>
              <a:cs typeface="+mn-lt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dirty="0">
                <a:latin typeface="Roboto Mono"/>
              </a:rPr>
              <a:t>Before we start</a:t>
            </a:r>
            <a:endParaRPr lang="en-US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529A18C5-EEAF-06D0-144B-FA1BD686F1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464" y="2170227"/>
            <a:ext cx="3733510" cy="3380181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988C393B-30E8-168A-6FDC-28BF3BEF550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8480" y="2061031"/>
            <a:ext cx="5013263" cy="3751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25725"/>
      </p:ext>
    </p:extLst>
  </p:cSld>
  <p:clrMapOvr>
    <a:masterClrMapping/>
  </p:clrMapOvr>
  <p:transition spd="slow">
    <p:fade/>
  </p:transition>
  <p:extLst>
    <p:ext uri="{6950BFC3-D8DA-4A85-94F7-54DA5524770B}">
      <p188:commentRel xmlns:p188="http://schemas.microsoft.com/office/powerpoint/2018/8/main" r:id="rId3"/>
    </p:ext>
  </p:extLs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0" y="1045548"/>
            <a:ext cx="11289587" cy="502702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000" dirty="0">
                <a:latin typeface="Roboto Light"/>
                <a:ea typeface="+mn-lt"/>
                <a:cs typeface="Calibri"/>
              </a:rPr>
              <a:t>Con </a:t>
            </a:r>
            <a:r>
              <a:rPr lang="en-US" sz="2000" dirty="0" err="1">
                <a:latin typeface="Roboto Light"/>
                <a:ea typeface="+mn-lt"/>
                <a:cs typeface="Calibri"/>
              </a:rPr>
              <a:t>questo</a:t>
            </a:r>
            <a:r>
              <a:rPr lang="en-US" sz="2000" dirty="0">
                <a:latin typeface="Roboto Light"/>
                <a:ea typeface="+mn-lt"/>
                <a:cs typeface="Calibri"/>
              </a:rPr>
              <a:t> </a:t>
            </a:r>
            <a:r>
              <a:rPr lang="en-US" sz="2000" dirty="0" err="1">
                <a:latin typeface="Roboto Light"/>
                <a:ea typeface="+mn-lt"/>
                <a:cs typeface="Calibri"/>
              </a:rPr>
              <a:t>codice</a:t>
            </a:r>
            <a:r>
              <a:rPr lang="en-US" sz="2000" dirty="0">
                <a:latin typeface="Roboto Light"/>
                <a:ea typeface="+mn-lt"/>
                <a:cs typeface="Calibri"/>
              </a:rPr>
              <a:t> </a:t>
            </a:r>
            <a:r>
              <a:rPr lang="en-US" sz="2000" dirty="0" err="1">
                <a:latin typeface="Roboto Light"/>
                <a:ea typeface="+mn-lt"/>
                <a:cs typeface="Calibri"/>
              </a:rPr>
              <a:t>si</a:t>
            </a:r>
            <a:r>
              <a:rPr lang="en-US" sz="2000" dirty="0">
                <a:latin typeface="Roboto Light"/>
                <a:ea typeface="+mn-lt"/>
                <a:cs typeface="Calibri"/>
              </a:rPr>
              <a:t> college il notebook a Google Drive</a:t>
            </a:r>
            <a:endParaRPr lang="en-US" sz="2000" dirty="0">
              <a:latin typeface="Roboto Light"/>
              <a:ea typeface="+mn-lt"/>
              <a:cs typeface="+mn-lt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dirty="0">
                <a:latin typeface="Roboto Mono"/>
              </a:rPr>
              <a:t>Before we start</a:t>
            </a:r>
            <a:endParaRPr lang="en-US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E01D9502-E2B5-98C3-24E2-0B874CA9B4F9}"/>
              </a:ext>
            </a:extLst>
          </p:cNvPr>
          <p:cNvSpPr txBox="1"/>
          <p:nvPr/>
        </p:nvSpPr>
        <p:spPr>
          <a:xfrm>
            <a:off x="1609049" y="1568768"/>
            <a:ext cx="888206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import</a:t>
            </a:r>
            <a:r>
              <a:rPr lang="it-IT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it-IT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os</a:t>
            </a:r>
            <a:endParaRPr lang="it-IT" b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it-IT" b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from</a:t>
            </a:r>
            <a:r>
              <a:rPr lang="it-IT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it-IT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google.colab</a:t>
            </a:r>
            <a:r>
              <a:rPr lang="it-IT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it-IT" b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import</a:t>
            </a:r>
            <a:r>
              <a:rPr lang="it-IT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drive </a:t>
            </a:r>
            <a:br>
              <a:rPr lang="it-IT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it-IT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drive.mount</a:t>
            </a:r>
            <a:r>
              <a:rPr lang="it-IT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it-IT" b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'/</a:t>
            </a:r>
            <a:r>
              <a:rPr lang="it-IT" b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content</a:t>
            </a:r>
            <a:r>
              <a:rPr lang="it-IT" b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/drive’</a:t>
            </a:r>
            <a:r>
              <a:rPr lang="it-IT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  <a:br>
              <a:rPr lang="it-IT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it-IT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os.chdir</a:t>
            </a:r>
            <a:r>
              <a:rPr lang="it-IT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it-IT" b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"/</a:t>
            </a:r>
            <a:r>
              <a:rPr lang="it-IT" b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content</a:t>
            </a:r>
            <a:r>
              <a:rPr lang="it-IT" b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/drive/My Drive/</a:t>
            </a:r>
            <a:r>
              <a:rPr lang="it-IT" b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beginners</a:t>
            </a:r>
            <a:r>
              <a:rPr lang="it-IT" b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it-IT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0BE1DE28-B031-CA43-E3CD-89820DF4959A}"/>
              </a:ext>
            </a:extLst>
          </p:cNvPr>
          <p:cNvSpPr/>
          <p:nvPr/>
        </p:nvSpPr>
        <p:spPr>
          <a:xfrm>
            <a:off x="0" y="2769097"/>
            <a:ext cx="11289587" cy="502702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000" err="1">
                <a:latin typeface="Roboto Light"/>
                <a:ea typeface="+mn-lt"/>
                <a:cs typeface="+mn-lt"/>
              </a:rPr>
              <a:t>Quando</a:t>
            </a:r>
            <a:r>
              <a:rPr lang="en-US" sz="2000">
                <a:latin typeface="Roboto Light"/>
                <a:ea typeface="+mn-lt"/>
                <a:cs typeface="+mn-lt"/>
              </a:rPr>
              <a:t> vi </a:t>
            </a:r>
            <a:r>
              <a:rPr lang="en-US" sz="2000" err="1">
                <a:latin typeface="Roboto Light"/>
                <a:ea typeface="+mn-lt"/>
                <a:cs typeface="+mn-lt"/>
              </a:rPr>
              <a:t>viene</a:t>
            </a:r>
            <a:r>
              <a:rPr lang="en-US" sz="2000">
                <a:latin typeface="Roboto Light"/>
                <a:ea typeface="+mn-lt"/>
                <a:cs typeface="+mn-lt"/>
              </a:rPr>
              <a:t> </a:t>
            </a:r>
            <a:r>
              <a:rPr lang="en-US" sz="2000" err="1">
                <a:latin typeface="Roboto Light"/>
                <a:ea typeface="+mn-lt"/>
                <a:cs typeface="+mn-lt"/>
              </a:rPr>
              <a:t>chiesto</a:t>
            </a:r>
            <a:r>
              <a:rPr lang="en-US" sz="2000">
                <a:latin typeface="Roboto Light"/>
                <a:ea typeface="+mn-lt"/>
                <a:cs typeface="+mn-lt"/>
              </a:rPr>
              <a:t>, </a:t>
            </a:r>
            <a:r>
              <a:rPr lang="en-US" sz="2000" err="1">
                <a:latin typeface="Roboto Light"/>
                <a:ea typeface="+mn-lt"/>
                <a:cs typeface="+mn-lt"/>
              </a:rPr>
              <a:t>autorizzate</a:t>
            </a:r>
            <a:r>
              <a:rPr lang="en-US" sz="2000">
                <a:latin typeface="Roboto Light"/>
                <a:ea typeface="+mn-lt"/>
                <a:cs typeface="+mn-lt"/>
              </a:rPr>
              <a:t> </a:t>
            </a:r>
            <a:r>
              <a:rPr lang="en-US" sz="2000" err="1">
                <a:latin typeface="Roboto Light"/>
                <a:ea typeface="+mn-lt"/>
                <a:cs typeface="+mn-lt"/>
              </a:rPr>
              <a:t>Colab</a:t>
            </a:r>
            <a:r>
              <a:rPr lang="en-US" sz="2000">
                <a:latin typeface="Roboto Light"/>
                <a:ea typeface="+mn-lt"/>
                <a:cs typeface="+mn-lt"/>
              </a:rPr>
              <a:t> ad </a:t>
            </a:r>
            <a:r>
              <a:rPr lang="en-US" sz="2000" err="1">
                <a:latin typeface="Roboto Light"/>
                <a:ea typeface="+mn-lt"/>
                <a:cs typeface="+mn-lt"/>
              </a:rPr>
              <a:t>accedere</a:t>
            </a:r>
            <a:r>
              <a:rPr lang="en-US" sz="2000">
                <a:latin typeface="Roboto Light"/>
                <a:ea typeface="+mn-lt"/>
                <a:cs typeface="+mn-lt"/>
              </a:rPr>
              <a:t> ai </a:t>
            </a:r>
            <a:r>
              <a:rPr lang="en-US" sz="2000" err="1">
                <a:latin typeface="Roboto Light"/>
                <a:ea typeface="+mn-lt"/>
                <a:cs typeface="+mn-lt"/>
              </a:rPr>
              <a:t>vostri</a:t>
            </a:r>
            <a:r>
              <a:rPr lang="en-US" sz="2000">
                <a:latin typeface="Roboto Light"/>
                <a:ea typeface="+mn-lt"/>
                <a:cs typeface="+mn-lt"/>
              </a:rPr>
              <a:t> file di Google Drive</a:t>
            </a: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FC4F27BF-AEC5-8709-1EB9-97E2130EC7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561" y="3429000"/>
            <a:ext cx="4892040" cy="2827788"/>
          </a:xfrm>
          <a:prstGeom prst="rect">
            <a:avLst/>
          </a:prstGeom>
        </p:spPr>
      </p:pic>
      <p:pic>
        <p:nvPicPr>
          <p:cNvPr id="15" name="Immagine 14" descr="Immagine che contiene testo&#10;&#10;Descrizione generata automaticamente">
            <a:extLst>
              <a:ext uri="{FF2B5EF4-FFF2-40B4-BE49-F238E27FC236}">
                <a16:creationId xmlns:a16="http://schemas.microsoft.com/office/drawing/2014/main" id="{5262DCF1-F502-56CA-8391-B16441CFB3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1656" y="3697616"/>
            <a:ext cx="4478782" cy="2290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289857"/>
      </p:ext>
    </p:extLst>
  </p:cSld>
  <p:clrMapOvr>
    <a:masterClrMapping/>
  </p:clrMapOvr>
  <p:transition spd="slow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0" y="1045548"/>
            <a:ext cx="11289587" cy="1426031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,Sans-Serif"/>
              <a:buChar char="•"/>
            </a:pPr>
            <a:r>
              <a:rPr lang="it-IT" sz="2000" dirty="0" err="1">
                <a:latin typeface="Roboto Light"/>
                <a:ea typeface="Roboto Light"/>
                <a:cs typeface="+mn-lt"/>
              </a:rPr>
              <a:t>Let's</a:t>
            </a:r>
            <a:r>
              <a:rPr lang="it-IT" sz="2000" dirty="0">
                <a:latin typeface="Roboto Light"/>
                <a:ea typeface="Roboto Light"/>
                <a:cs typeface="+mn-lt"/>
              </a:rPr>
              <a:t> code!</a:t>
            </a:r>
            <a:endParaRPr lang="en-US" sz="2000" dirty="0">
              <a:latin typeface="Roboto Light"/>
              <a:ea typeface="Roboto Light"/>
              <a:cs typeface="+mn-lt"/>
            </a:endParaRPr>
          </a:p>
          <a:p>
            <a:pPr marL="342900" indent="-342900">
              <a:lnSpc>
                <a:spcPct val="150000"/>
              </a:lnSpc>
              <a:buFont typeface="Arial,Sans-Serif"/>
              <a:buChar char="•"/>
            </a:pPr>
            <a:r>
              <a:rPr lang="it-IT" sz="2000" dirty="0">
                <a:latin typeface="Roboto Light"/>
                <a:ea typeface="Roboto Light"/>
                <a:cs typeface="+mn-lt"/>
              </a:rPr>
              <a:t>Task: </a:t>
            </a:r>
            <a:r>
              <a:rPr lang="it-IT" sz="2000" b="1" dirty="0">
                <a:latin typeface="Roboto Light"/>
                <a:ea typeface="Roboto Light"/>
                <a:cs typeface="Calibri"/>
              </a:rPr>
              <a:t>Prendere in input la scelta dell’utente, memorizzarla e fare la mossa del computer</a:t>
            </a:r>
            <a:endParaRPr lang="en-US" sz="2000" b="1" dirty="0">
              <a:latin typeface="Roboto Light"/>
              <a:ea typeface="Roboto Light"/>
              <a:cs typeface="+mn-lt"/>
            </a:endParaRP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endParaRPr lang="it-IT" sz="2000" dirty="0">
              <a:latin typeface="Roboto Light"/>
              <a:ea typeface="Roboto Light"/>
              <a:cs typeface="Calibri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>
                <a:latin typeface="Roboto Mono"/>
              </a:rPr>
              <a:t>Task 1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22416867"/>
      </p:ext>
    </p:extLst>
  </p:cSld>
  <p:clrMapOvr>
    <a:masterClrMapping/>
  </p:clrMapOvr>
  <p:transition spd="slow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0" y="1045548"/>
            <a:ext cx="11289587" cy="1549142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È qui che dobbiamo confrontare le mosse per vedere chi ha vinto:</a:t>
            </a:r>
          </a:p>
          <a:p>
            <a:pPr marL="800100" lvl="1" indent="-342900">
              <a:buFont typeface="Arial"/>
              <a:buChar char="•"/>
            </a:pPr>
            <a:r>
              <a:rPr lang="it-IT" dirty="0">
                <a:latin typeface="Roboto Light"/>
                <a:ea typeface="Roboto Light"/>
                <a:cs typeface="Calibri"/>
              </a:rPr>
              <a:t>Cosa abbiamo a disposizione? </a:t>
            </a:r>
            <a:r>
              <a:rPr lang="it-IT" b="1" dirty="0">
                <a:latin typeface="Roboto Light"/>
                <a:ea typeface="Roboto Light"/>
                <a:cs typeface="Calibri"/>
              </a:rPr>
              <a:t>Due stringhe</a:t>
            </a:r>
            <a:endParaRPr lang="it-IT" dirty="0">
              <a:latin typeface="Calibri"/>
              <a:ea typeface="Roboto Light"/>
              <a:cs typeface="Calibri"/>
            </a:endParaRPr>
          </a:p>
          <a:p>
            <a:pPr marL="342900" indent="-342900">
              <a:spcBef>
                <a:spcPts val="1000"/>
              </a:spcBef>
              <a:buFont typeface="Arial"/>
              <a:buChar char="•"/>
            </a:pPr>
            <a:r>
              <a:rPr lang="it-IT" sz="2000" i="1" dirty="0">
                <a:latin typeface="Roboto Light"/>
                <a:ea typeface="Roboto Light"/>
                <a:cs typeface="Calibri"/>
              </a:rPr>
              <a:t>Che significa confrontare due stringhe (due parole)?</a:t>
            </a:r>
          </a:p>
          <a:p>
            <a:pPr marL="342900" indent="-342900">
              <a:spcBef>
                <a:spcPts val="1000"/>
              </a:spcBef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Altra domanda: è possibile </a:t>
            </a:r>
            <a:r>
              <a:rPr lang="it-IT" sz="2000" i="1" dirty="0">
                <a:latin typeface="Roboto Light"/>
                <a:ea typeface="Roboto Light"/>
                <a:cs typeface="Calibri"/>
              </a:rPr>
              <a:t>far durare di più il gioco?</a:t>
            </a:r>
            <a:endParaRPr lang="it-IT" sz="2000" dirty="0">
              <a:latin typeface="Roboto Light"/>
              <a:ea typeface="Roboto Light"/>
              <a:cs typeface="Calibri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>
                <a:latin typeface="Roboto Mono"/>
              </a:rPr>
              <a:t>Task 2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30844875"/>
      </p:ext>
    </p:extLst>
  </p:cSld>
  <p:clrMapOvr>
    <a:masterClrMapping/>
  </p:clrMapOvr>
  <p:transition spd="slow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0" y="1045548"/>
            <a:ext cx="11289587" cy="40011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Costrutto: </a:t>
            </a:r>
            <a:r>
              <a:rPr lang="it-IT" sz="2000" b="1" dirty="0" err="1">
                <a:latin typeface="Roboto Light"/>
                <a:ea typeface="Roboto Light"/>
                <a:cs typeface="Calibri"/>
              </a:rPr>
              <a:t>if</a:t>
            </a:r>
            <a:r>
              <a:rPr lang="it-IT" sz="2000" b="1" dirty="0">
                <a:latin typeface="Roboto Light"/>
                <a:ea typeface="Roboto Light"/>
                <a:cs typeface="Calibri"/>
              </a:rPr>
              <a:t>/else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>
                <a:latin typeface="Roboto Mono"/>
              </a:rPr>
              <a:t>Task 2</a:t>
            </a:r>
            <a:endParaRPr lang="it-IT"/>
          </a:p>
        </p:txBody>
      </p:sp>
      <p:pic>
        <p:nvPicPr>
          <p:cNvPr id="8" name="Immagine 7" descr="Immagine che contiene testo, diagramma, schermata, linea&#10;&#10;Descrizione generata automaticamente">
            <a:extLst>
              <a:ext uri="{FF2B5EF4-FFF2-40B4-BE49-F238E27FC236}">
                <a16:creationId xmlns:a16="http://schemas.microsoft.com/office/drawing/2014/main" id="{B305BB18-22A1-55F0-E35B-A508211E14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9300" y="1581150"/>
            <a:ext cx="8153400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680240"/>
      </p:ext>
    </p:extLst>
  </p:cSld>
  <p:clrMapOvr>
    <a:masterClrMapping/>
  </p:clrMapOvr>
  <p:transition spd="slow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0" y="1045548"/>
            <a:ext cx="11289587" cy="40011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Costrutto: </a:t>
            </a:r>
            <a:r>
              <a:rPr lang="it-IT" sz="2000" b="1" dirty="0" err="1">
                <a:latin typeface="Roboto Light"/>
                <a:ea typeface="Roboto Light"/>
                <a:cs typeface="Calibri"/>
              </a:rPr>
              <a:t>if</a:t>
            </a:r>
            <a:r>
              <a:rPr lang="it-IT" sz="2000" b="1" dirty="0">
                <a:latin typeface="Roboto Light"/>
                <a:ea typeface="Roboto Light"/>
                <a:cs typeface="Calibri"/>
              </a:rPr>
              <a:t>/else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>
                <a:latin typeface="Roboto Mono"/>
              </a:rPr>
              <a:t>Task 2</a:t>
            </a:r>
            <a:endParaRPr lang="it-IT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73C411AB-2193-31FA-0932-23A4D2BC17B3}"/>
              </a:ext>
            </a:extLst>
          </p:cNvPr>
          <p:cNvSpPr txBox="1"/>
          <p:nvPr/>
        </p:nvSpPr>
        <p:spPr>
          <a:xfrm>
            <a:off x="4132613" y="2707574"/>
            <a:ext cx="7591358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N.B. </a:t>
            </a:r>
            <a:r>
              <a:rPr lang="it-IT" dirty="0" err="1">
                <a:solidFill>
                  <a:schemeClr val="accent2"/>
                </a:solidFill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if</a:t>
            </a:r>
            <a:r>
              <a:rPr lang="it-IT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ed </a:t>
            </a:r>
            <a:r>
              <a:rPr lang="it-IT" dirty="0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else</a:t>
            </a:r>
            <a:r>
              <a:rPr lang="it-IT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sono </a:t>
            </a:r>
            <a:r>
              <a:rPr lang="it-IT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parole chiave </a:t>
            </a:r>
            <a:r>
              <a:rPr lang="it-IT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di Python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espressione </a:t>
            </a:r>
            <a:r>
              <a:rPr lang="it-IT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è una variabile booleana (può essere solo True o False)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Occhio all’indentazione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DA8B977A-C78D-FEA2-823E-36F71248FB84}"/>
              </a:ext>
            </a:extLst>
          </p:cNvPr>
          <p:cNvSpPr txBox="1"/>
          <p:nvPr/>
        </p:nvSpPr>
        <p:spPr>
          <a:xfrm>
            <a:off x="140524" y="2344178"/>
            <a:ext cx="3742707" cy="202723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lIns="180000" tIns="144000" rIns="90000" bIns="251999" rtlCol="0" anchor="ctr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it-IT" dirty="0" err="1">
                <a:solidFill>
                  <a:schemeClr val="accent2"/>
                </a:solidFill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if</a:t>
            </a:r>
            <a:r>
              <a:rPr lang="it-IT" dirty="0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 espressione:</a:t>
            </a:r>
          </a:p>
          <a:p>
            <a:pPr>
              <a:lnSpc>
                <a:spcPct val="150000"/>
              </a:lnSpc>
            </a:pPr>
            <a:r>
              <a:rPr lang="it-IT" dirty="0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    </a:t>
            </a:r>
            <a:r>
              <a:rPr lang="it-IT" dirty="0" err="1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do_something</a:t>
            </a:r>
            <a:r>
              <a:rPr lang="it-IT" dirty="0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()</a:t>
            </a:r>
          </a:p>
          <a:p>
            <a:pPr>
              <a:lnSpc>
                <a:spcPct val="150000"/>
              </a:lnSpc>
            </a:pPr>
            <a:r>
              <a:rPr lang="it-IT" dirty="0">
                <a:solidFill>
                  <a:schemeClr val="accent2"/>
                </a:solidFill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else</a:t>
            </a:r>
            <a:r>
              <a:rPr lang="it-IT" dirty="0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it-IT" dirty="0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    </a:t>
            </a:r>
            <a:r>
              <a:rPr lang="it-IT" dirty="0" err="1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do_something_else</a:t>
            </a:r>
            <a:r>
              <a:rPr lang="it-IT" dirty="0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558178641"/>
      </p:ext>
    </p:extLst>
  </p:cSld>
  <p:clrMapOvr>
    <a:masterClrMapping/>
  </p:clrMapOvr>
  <p:transition spd="slow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/>
          <p:cNvSpPr txBox="1"/>
          <p:nvPr/>
        </p:nvSpPr>
        <p:spPr>
          <a:xfrm>
            <a:off x="134027" y="1891533"/>
            <a:ext cx="6783146" cy="28110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,Sans-Serif"/>
              <a:buChar char="•"/>
            </a:pPr>
            <a:r>
              <a:rPr lang="en-US" sz="2000">
                <a:latin typeface="Roboto Light"/>
                <a:ea typeface="+mn-lt"/>
                <a:cs typeface="+mn-lt"/>
              </a:rPr>
              <a:t>Computer engineer</a:t>
            </a:r>
          </a:p>
          <a:p>
            <a:pPr marL="342900" indent="-342900">
              <a:lnSpc>
                <a:spcPct val="150000"/>
              </a:lnSpc>
              <a:buFont typeface="Arial,Sans-Serif"/>
              <a:buChar char="•"/>
            </a:pPr>
            <a:r>
              <a:rPr lang="en-US" sz="2000">
                <a:latin typeface="Roboto Light"/>
                <a:ea typeface="+mn-lt"/>
                <a:cs typeface="+mn-lt"/>
              </a:rPr>
              <a:t>Lavoro da 5 anni in </a:t>
            </a:r>
            <a:r>
              <a:rPr lang="en-US" sz="2000" err="1">
                <a:latin typeface="Roboto Light"/>
                <a:ea typeface="+mn-lt"/>
                <a:cs typeface="+mn-lt"/>
              </a:rPr>
              <a:t>ambito</a:t>
            </a:r>
            <a:r>
              <a:rPr lang="en-US" sz="2000">
                <a:latin typeface="Roboto Light"/>
                <a:ea typeface="+mn-lt"/>
                <a:cs typeface="+mn-lt"/>
              </a:rPr>
              <a:t> </a:t>
            </a:r>
            <a:r>
              <a:rPr lang="en-US" sz="2000" err="1">
                <a:latin typeface="Roboto Light"/>
                <a:ea typeface="+mn-lt"/>
                <a:cs typeface="+mn-lt"/>
              </a:rPr>
              <a:t>ricerca</a:t>
            </a:r>
            <a:r>
              <a:rPr lang="en-US" sz="2000">
                <a:latin typeface="Roboto Light"/>
                <a:ea typeface="+mn-lt"/>
                <a:cs typeface="+mn-lt"/>
              </a:rPr>
              <a:t> e </a:t>
            </a:r>
            <a:r>
              <a:rPr lang="en-US" sz="2000" err="1">
                <a:latin typeface="Roboto Light"/>
                <a:ea typeface="+mn-lt"/>
                <a:cs typeface="+mn-lt"/>
              </a:rPr>
              <a:t>sviluppo</a:t>
            </a:r>
            <a:r>
              <a:rPr lang="en-US" sz="2000">
                <a:latin typeface="Roboto Light"/>
                <a:ea typeface="+mn-lt"/>
                <a:cs typeface="+mn-lt"/>
              </a:rPr>
              <a:t>, con </a:t>
            </a:r>
            <a:r>
              <a:rPr lang="en-US" sz="2000" err="1">
                <a:latin typeface="Roboto Light"/>
                <a:ea typeface="+mn-lt"/>
                <a:cs typeface="+mn-lt"/>
              </a:rPr>
              <a:t>particolare</a:t>
            </a:r>
            <a:r>
              <a:rPr lang="en-US" sz="2000">
                <a:latin typeface="Roboto Light"/>
                <a:ea typeface="+mn-lt"/>
                <a:cs typeface="+mn-lt"/>
              </a:rPr>
              <a:t> interesse per AI e Machine Learning</a:t>
            </a:r>
          </a:p>
          <a:p>
            <a:pPr marL="342900" indent="-342900">
              <a:lnSpc>
                <a:spcPct val="150000"/>
              </a:lnSpc>
              <a:buFont typeface="Arial,Sans-Serif"/>
              <a:buChar char="•"/>
            </a:pPr>
            <a:r>
              <a:rPr lang="en-US" sz="2000" err="1">
                <a:latin typeface="Roboto Light"/>
                <a:ea typeface="+mn-lt"/>
                <a:cs typeface="+mn-lt"/>
              </a:rPr>
              <a:t>Linguaggi</a:t>
            </a:r>
            <a:r>
              <a:rPr lang="en-US" sz="2000">
                <a:latin typeface="Roboto Light"/>
                <a:ea typeface="+mn-lt"/>
                <a:cs typeface="+mn-lt"/>
              </a:rPr>
              <a:t> di </a:t>
            </a:r>
            <a:r>
              <a:rPr lang="en-US" sz="2000" err="1">
                <a:latin typeface="Roboto Light"/>
                <a:ea typeface="+mn-lt"/>
                <a:cs typeface="+mn-lt"/>
              </a:rPr>
              <a:t>sviluppo</a:t>
            </a:r>
            <a:r>
              <a:rPr lang="en-US" sz="2000">
                <a:latin typeface="Roboto Light"/>
                <a:ea typeface="+mn-lt"/>
                <a:cs typeface="+mn-lt"/>
              </a:rPr>
              <a:t> </a:t>
            </a:r>
            <a:r>
              <a:rPr lang="en-US" sz="2000" err="1">
                <a:latin typeface="Roboto Light"/>
                <a:ea typeface="+mn-lt"/>
                <a:cs typeface="+mn-lt"/>
              </a:rPr>
              <a:t>preferiti</a:t>
            </a:r>
            <a:endParaRPr lang="en-US">
              <a:latin typeface="Roboto Light"/>
              <a:ea typeface="Roboto Light"/>
            </a:endParaRPr>
          </a:p>
          <a:p>
            <a:pPr marL="800100" lvl="1" indent="-342900">
              <a:lnSpc>
                <a:spcPct val="150000"/>
              </a:lnSpc>
              <a:buFont typeface="Arial,Sans-Serif"/>
              <a:buChar char="•"/>
            </a:pPr>
            <a:r>
              <a:rPr lang="en-US" sz="2000">
                <a:latin typeface="Roboto Light"/>
                <a:ea typeface="+mn-lt"/>
                <a:cs typeface="+mn-lt"/>
              </a:rPr>
              <a:t>Python</a:t>
            </a:r>
          </a:p>
          <a:p>
            <a:pPr marL="800100" lvl="1" indent="-342900">
              <a:lnSpc>
                <a:spcPct val="150000"/>
              </a:lnSpc>
              <a:buFont typeface="Arial,Sans-Serif"/>
              <a:buChar char="•"/>
            </a:pPr>
            <a:r>
              <a:rPr lang="en-US" sz="2000">
                <a:latin typeface="Roboto Light"/>
                <a:ea typeface="+mn-lt"/>
                <a:cs typeface="+mn-lt"/>
              </a:rPr>
              <a:t>Delphi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F62BBC40-D457-4A60-98B6-E1D0A4796926}"/>
              </a:ext>
            </a:extLst>
          </p:cNvPr>
          <p:cNvSpPr txBox="1"/>
          <p:nvPr/>
        </p:nvSpPr>
        <p:spPr>
          <a:xfrm>
            <a:off x="133004" y="602551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>
                <a:ea typeface="+mn-lt"/>
                <a:cs typeface="+mn-lt"/>
              </a:rPr>
              <a:t>About me</a:t>
            </a:r>
            <a:endParaRPr lang="it-IT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E7C3A770-40F9-404E-BC5C-7B47B5BE0159}"/>
              </a:ext>
            </a:extLst>
          </p:cNvPr>
          <p:cNvSpPr txBox="1"/>
          <p:nvPr/>
        </p:nvSpPr>
        <p:spPr>
          <a:xfrm>
            <a:off x="0" y="67877"/>
            <a:ext cx="1066800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ComeToCode</a:t>
            </a:r>
            <a:endParaRPr lang="it-IT" dirty="0" err="1">
              <a:solidFill>
                <a:schemeClr val="bg1"/>
              </a:solidFill>
            </a:endParaRPr>
          </a:p>
        </p:txBody>
      </p:sp>
      <p:pic>
        <p:nvPicPr>
          <p:cNvPr id="2" name="Immagine 2" descr="Immagine che contiene esterni, cielo, montagna, uomo&#10;&#10;Descrizione generata automaticamente">
            <a:extLst>
              <a:ext uri="{FF2B5EF4-FFF2-40B4-BE49-F238E27FC236}">
                <a16:creationId xmlns:a16="http://schemas.microsoft.com/office/drawing/2014/main" id="{11F542A6-9D86-CBAB-D65A-1DDE839E4B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6037" y="1404257"/>
            <a:ext cx="3792187" cy="3792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753778"/>
      </p:ext>
    </p:extLst>
  </p:cSld>
  <p:clrMapOvr>
    <a:masterClrMapping/>
  </p:clrMapOvr>
  <p:transition spd="slow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 dirty="0">
                <a:latin typeface="Roboto Mono"/>
              </a:rPr>
              <a:t>Task 2 – Operatori di confronto</a:t>
            </a:r>
            <a:endParaRPr lang="it-IT" dirty="0"/>
          </a:p>
        </p:txBody>
      </p:sp>
      <p:graphicFrame>
        <p:nvGraphicFramePr>
          <p:cNvPr id="4" name="Tabella 6">
            <a:extLst>
              <a:ext uri="{FF2B5EF4-FFF2-40B4-BE49-F238E27FC236}">
                <a16:creationId xmlns:a16="http://schemas.microsoft.com/office/drawing/2014/main" id="{97365780-2887-1DBF-2958-A4C9F9FC67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1252254"/>
              </p:ext>
            </p:extLst>
          </p:nvPr>
        </p:nvGraphicFramePr>
        <p:xfrm>
          <a:off x="2032000" y="1681567"/>
          <a:ext cx="812800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04374">
                  <a:extLst>
                    <a:ext uri="{9D8B030D-6E8A-4147-A177-3AD203B41FA5}">
                      <a16:colId xmlns:a16="http://schemas.microsoft.com/office/drawing/2014/main" val="895897100"/>
                    </a:ext>
                  </a:extLst>
                </a:gridCol>
                <a:gridCol w="5623626">
                  <a:extLst>
                    <a:ext uri="{9D8B030D-6E8A-4147-A177-3AD203B41FA5}">
                      <a16:colId xmlns:a16="http://schemas.microsoft.com/office/drawing/2014/main" val="39786908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t-IT" b="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Operatore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b="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Domanda a cui risponde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41466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b="0" dirty="0">
                          <a:latin typeface="Courier New" panose="02070309020205020404" pitchFamily="49" charset="0"/>
                          <a:ea typeface="Roboto" panose="02000000000000000000" pitchFamily="2" charset="0"/>
                          <a:cs typeface="Courier New" panose="02070309020205020404" pitchFamily="49" charset="0"/>
                        </a:rPr>
                        <a:t>a &gt;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b="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Il valore di a è </a:t>
                      </a:r>
                      <a:r>
                        <a:rPr lang="it-IT" b="1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maggiore stretto </a:t>
                      </a:r>
                      <a:r>
                        <a:rPr lang="it-IT" b="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del valore di b?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54178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b="0" dirty="0">
                          <a:latin typeface="Courier New" panose="02070309020205020404" pitchFamily="49" charset="0"/>
                          <a:ea typeface="Roboto" panose="02000000000000000000" pitchFamily="2" charset="0"/>
                          <a:cs typeface="Courier New" panose="02070309020205020404" pitchFamily="49" charset="0"/>
                        </a:rPr>
                        <a:t>a &lt;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b="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Il valore di a è </a:t>
                      </a:r>
                      <a:r>
                        <a:rPr lang="it-IT" b="1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minore stretto</a:t>
                      </a:r>
                      <a:r>
                        <a:rPr lang="it-IT" b="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 del valore di b?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01702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b="0" dirty="0">
                          <a:latin typeface="Courier New" panose="02070309020205020404" pitchFamily="49" charset="0"/>
                          <a:ea typeface="Roboto" panose="02000000000000000000" pitchFamily="2" charset="0"/>
                          <a:cs typeface="Courier New" panose="02070309020205020404" pitchFamily="49" charset="0"/>
                        </a:rPr>
                        <a:t>a &lt;=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b="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Il valore di a è </a:t>
                      </a:r>
                      <a:r>
                        <a:rPr lang="it-IT" b="1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minore o uguale</a:t>
                      </a:r>
                      <a:r>
                        <a:rPr lang="it-IT" b="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 al valore di b?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39771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b="0" dirty="0">
                          <a:latin typeface="Courier New" panose="02070309020205020404" pitchFamily="49" charset="0"/>
                          <a:ea typeface="Roboto" panose="02000000000000000000" pitchFamily="2" charset="0"/>
                          <a:cs typeface="Courier New" panose="02070309020205020404" pitchFamily="49" charset="0"/>
                        </a:rPr>
                        <a:t>a &gt;=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b="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Il valore di a è </a:t>
                      </a:r>
                      <a:r>
                        <a:rPr lang="it-IT" b="1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maggiore o uguale</a:t>
                      </a:r>
                      <a:r>
                        <a:rPr lang="it-IT" b="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 al valore di b?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5117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b="0" dirty="0">
                          <a:latin typeface="Courier New" panose="02070309020205020404" pitchFamily="49" charset="0"/>
                          <a:ea typeface="Roboto" panose="02000000000000000000" pitchFamily="2" charset="0"/>
                          <a:cs typeface="Courier New" panose="02070309020205020404" pitchFamily="49" charset="0"/>
                        </a:rPr>
                        <a:t>a ==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b="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Il valore di a è </a:t>
                      </a:r>
                      <a:r>
                        <a:rPr lang="it-IT" b="1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uguale</a:t>
                      </a:r>
                      <a:r>
                        <a:rPr lang="it-IT" b="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 al valore di b?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07684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b="0" dirty="0">
                          <a:latin typeface="Courier New" panose="02070309020205020404" pitchFamily="49" charset="0"/>
                          <a:ea typeface="Roboto" panose="02000000000000000000" pitchFamily="2" charset="0"/>
                          <a:cs typeface="Courier New" panose="02070309020205020404" pitchFamily="49" charset="0"/>
                        </a:rPr>
                        <a:t>a !=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b="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Il valore di a è </a:t>
                      </a:r>
                      <a:r>
                        <a:rPr lang="it-IT" b="1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diverso </a:t>
                      </a:r>
                      <a:r>
                        <a:rPr lang="it-IT" b="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dal valore di b?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3957738"/>
                  </a:ext>
                </a:extLst>
              </a:tr>
            </a:tbl>
          </a:graphicData>
        </a:graphic>
      </p:graphicFrame>
      <p:sp>
        <p:nvSpPr>
          <p:cNvPr id="8" name="CasellaDiTesto 7">
            <a:extLst>
              <a:ext uri="{FF2B5EF4-FFF2-40B4-BE49-F238E27FC236}">
                <a16:creationId xmlns:a16="http://schemas.microsoft.com/office/drawing/2014/main" id="{E8F52240-F930-8A0A-3561-5E298F1507FB}"/>
              </a:ext>
            </a:extLst>
          </p:cNvPr>
          <p:cNvSpPr txBox="1"/>
          <p:nvPr/>
        </p:nvSpPr>
        <p:spPr>
          <a:xfrm>
            <a:off x="2827316" y="4590300"/>
            <a:ext cx="6537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N.B. I valori contenuti in a e b possono essere di </a:t>
            </a:r>
            <a:r>
              <a:rPr lang="it-IT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qualsiasi tipo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177FEE0F-BC9C-AE64-C6CC-6A47C084D6B3}"/>
              </a:ext>
            </a:extLst>
          </p:cNvPr>
          <p:cNvSpPr txBox="1"/>
          <p:nvPr/>
        </p:nvSpPr>
        <p:spPr>
          <a:xfrm>
            <a:off x="2434596" y="5201269"/>
            <a:ext cx="73228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Posso confrontare fra loro valori numerici, </a:t>
            </a:r>
            <a:r>
              <a:rPr lang="it-IT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stringhe</a:t>
            </a:r>
            <a:r>
              <a:rPr lang="it-IT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altri booleani, etc.</a:t>
            </a:r>
            <a:endParaRPr lang="it-IT" b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7734666"/>
      </p:ext>
    </p:extLst>
  </p:cSld>
  <p:clrMapOvr>
    <a:masterClrMapping/>
  </p:clrMapOvr>
  <p:transition spd="slow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0" y="1045548"/>
            <a:ext cx="11289587" cy="40011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Costrutto: </a:t>
            </a:r>
            <a:r>
              <a:rPr lang="it-IT" sz="2000" b="1" dirty="0" err="1">
                <a:latin typeface="Roboto Light"/>
                <a:ea typeface="Roboto Light"/>
                <a:cs typeface="Calibri"/>
              </a:rPr>
              <a:t>if</a:t>
            </a:r>
            <a:r>
              <a:rPr lang="it-IT" sz="2000" b="1" dirty="0">
                <a:latin typeface="Roboto Light"/>
                <a:ea typeface="Roboto Light"/>
                <a:cs typeface="Calibri"/>
              </a:rPr>
              <a:t>/else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>
                <a:latin typeface="Roboto Mono"/>
              </a:rPr>
              <a:t>Task 2</a:t>
            </a:r>
            <a:endParaRPr lang="it-IT"/>
          </a:p>
        </p:txBody>
      </p:sp>
      <p:pic>
        <p:nvPicPr>
          <p:cNvPr id="4" name="Immagine 3" descr="Immagine che contiene diagramma, testo, linea, schermata&#10;&#10;Descrizione generata automaticamente">
            <a:extLst>
              <a:ext uri="{FF2B5EF4-FFF2-40B4-BE49-F238E27FC236}">
                <a16:creationId xmlns:a16="http://schemas.microsoft.com/office/drawing/2014/main" id="{50506CCC-09A2-CBE3-F03D-E56F164F9D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9300" y="1568768"/>
            <a:ext cx="8153400" cy="433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667208"/>
      </p:ext>
    </p:extLst>
  </p:cSld>
  <p:clrMapOvr>
    <a:masterClrMapping/>
  </p:clrMapOvr>
  <p:transition spd="slow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0" y="1045548"/>
            <a:ext cx="11289587" cy="40011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Costrutto: </a:t>
            </a:r>
            <a:r>
              <a:rPr lang="it-IT" sz="2000" b="1" dirty="0" err="1">
                <a:latin typeface="Roboto Light"/>
                <a:ea typeface="Roboto Light"/>
                <a:cs typeface="Calibri"/>
              </a:rPr>
              <a:t>if</a:t>
            </a:r>
            <a:r>
              <a:rPr lang="it-IT" sz="2000" b="1" dirty="0">
                <a:latin typeface="Roboto Light"/>
                <a:ea typeface="Roboto Light"/>
                <a:cs typeface="Calibri"/>
              </a:rPr>
              <a:t>/else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>
                <a:latin typeface="Roboto Mono"/>
              </a:rPr>
              <a:t>Task 2</a:t>
            </a:r>
            <a:endParaRPr lang="it-IT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614249DD-7A6F-1C43-5A5E-ED8DD83E9DA6}"/>
              </a:ext>
            </a:extLst>
          </p:cNvPr>
          <p:cNvSpPr/>
          <p:nvPr/>
        </p:nvSpPr>
        <p:spPr>
          <a:xfrm>
            <a:off x="0" y="1568768"/>
            <a:ext cx="7196447" cy="4401205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Un semplice </a:t>
            </a:r>
            <a:r>
              <a:rPr lang="it-IT" sz="2000" dirty="0" err="1">
                <a:latin typeface="Roboto Light"/>
                <a:ea typeface="Roboto Light"/>
                <a:cs typeface="Calibri"/>
              </a:rPr>
              <a:t>if</a:t>
            </a:r>
            <a:r>
              <a:rPr lang="it-IT" sz="2000" dirty="0">
                <a:latin typeface="Roboto Light"/>
                <a:ea typeface="Roboto Light"/>
                <a:cs typeface="Calibri"/>
              </a:rPr>
              <a:t>/else </a:t>
            </a:r>
            <a:r>
              <a:rPr lang="it-IT" sz="2000" b="1" dirty="0">
                <a:latin typeface="Roboto Light"/>
                <a:ea typeface="Roboto Light"/>
                <a:cs typeface="Calibri"/>
              </a:rPr>
              <a:t>non ci basta</a:t>
            </a:r>
            <a:r>
              <a:rPr lang="it-IT" sz="2000" dirty="0">
                <a:latin typeface="Roboto Light"/>
                <a:ea typeface="Roboto Light"/>
                <a:cs typeface="Calibri"/>
              </a:rPr>
              <a:t>, ci sono altre condizioni da verificare</a:t>
            </a:r>
          </a:p>
          <a:p>
            <a:pPr marL="342900" indent="-342900"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Se il giocatore e il computer hanno scelto la stessa mossa:</a:t>
            </a:r>
          </a:p>
          <a:p>
            <a:pPr marL="800100" lvl="1" indent="-342900">
              <a:buFont typeface="Arial"/>
              <a:buChar char="•"/>
            </a:pPr>
            <a:r>
              <a:rPr lang="it-IT" sz="2000" b="1" dirty="0">
                <a:latin typeface="Roboto Light"/>
                <a:ea typeface="Roboto Light"/>
                <a:cs typeface="Calibri"/>
              </a:rPr>
              <a:t>Pareggio</a:t>
            </a:r>
          </a:p>
          <a:p>
            <a:pPr marL="342900" indent="-342900">
              <a:buFont typeface="Arial"/>
              <a:buChar char="•"/>
            </a:pPr>
            <a:r>
              <a:rPr lang="it-IT" sz="2000" b="1" dirty="0">
                <a:latin typeface="Roboto Light"/>
                <a:ea typeface="Roboto Light"/>
                <a:cs typeface="Calibri"/>
              </a:rPr>
              <a:t>Altrimenti se</a:t>
            </a:r>
            <a:r>
              <a:rPr lang="it-IT" sz="2000" dirty="0">
                <a:latin typeface="Roboto Light"/>
                <a:ea typeface="Roboto Light"/>
                <a:cs typeface="Calibri"/>
              </a:rPr>
              <a:t> il giocatore ha scelto </a:t>
            </a:r>
            <a:r>
              <a:rPr lang="it-IT" sz="2000" b="1" dirty="0">
                <a:latin typeface="Roboto Light"/>
                <a:ea typeface="Roboto Light"/>
                <a:cs typeface="Calibri"/>
              </a:rPr>
              <a:t>sasso</a:t>
            </a:r>
            <a:r>
              <a:rPr lang="it-IT" sz="2000" dirty="0">
                <a:latin typeface="Roboto Light"/>
                <a:ea typeface="Roboto Light"/>
                <a:cs typeface="Calibri"/>
              </a:rPr>
              <a:t>:</a:t>
            </a:r>
          </a:p>
          <a:p>
            <a:pPr marL="800100" lvl="1" indent="-342900"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Se il computer ha scelto </a:t>
            </a:r>
            <a:r>
              <a:rPr lang="it-IT" sz="2000" b="1" dirty="0">
                <a:latin typeface="Roboto Light"/>
                <a:ea typeface="Roboto Light"/>
                <a:cs typeface="Calibri"/>
              </a:rPr>
              <a:t>carta</a:t>
            </a:r>
            <a:r>
              <a:rPr lang="it-IT" sz="2000" dirty="0">
                <a:latin typeface="Roboto Light"/>
                <a:ea typeface="Roboto Light"/>
                <a:cs typeface="Calibri"/>
              </a:rPr>
              <a:t>: vince il computer</a:t>
            </a:r>
          </a:p>
          <a:p>
            <a:pPr marL="800100" lvl="1" indent="-342900"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Se il computer ha scelto </a:t>
            </a:r>
            <a:r>
              <a:rPr lang="it-IT" sz="2000" b="1" dirty="0">
                <a:latin typeface="Roboto Light"/>
                <a:ea typeface="Roboto Light"/>
                <a:cs typeface="Calibri"/>
              </a:rPr>
              <a:t>forbici</a:t>
            </a:r>
            <a:r>
              <a:rPr lang="it-IT" sz="2000" dirty="0">
                <a:latin typeface="Roboto Light"/>
                <a:ea typeface="Roboto Light"/>
                <a:cs typeface="Calibri"/>
              </a:rPr>
              <a:t>: vince il giocatore</a:t>
            </a:r>
          </a:p>
          <a:p>
            <a:pPr marL="342900" indent="-342900">
              <a:buFont typeface="Arial"/>
              <a:buChar char="•"/>
            </a:pPr>
            <a:r>
              <a:rPr lang="it-IT" sz="2000" b="1" dirty="0">
                <a:latin typeface="Roboto Light"/>
                <a:ea typeface="Roboto Light"/>
                <a:cs typeface="Calibri"/>
              </a:rPr>
              <a:t>Altrimenti se</a:t>
            </a:r>
            <a:r>
              <a:rPr lang="it-IT" sz="2000" dirty="0">
                <a:latin typeface="Roboto Light"/>
                <a:ea typeface="Roboto Light"/>
                <a:cs typeface="Calibri"/>
              </a:rPr>
              <a:t> il giocatore ha scelto </a:t>
            </a:r>
            <a:r>
              <a:rPr lang="it-IT" sz="2000" b="1" dirty="0">
                <a:latin typeface="Roboto Light"/>
                <a:ea typeface="Roboto Light"/>
                <a:cs typeface="Calibri"/>
              </a:rPr>
              <a:t>carta</a:t>
            </a:r>
            <a:r>
              <a:rPr lang="it-IT" sz="2000" dirty="0">
                <a:latin typeface="Roboto Light"/>
                <a:ea typeface="Roboto Light"/>
                <a:cs typeface="Calibri"/>
              </a:rPr>
              <a:t>:</a:t>
            </a:r>
          </a:p>
          <a:p>
            <a:pPr marL="800100" lvl="1" indent="-342900"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Se il computer ha scelto </a:t>
            </a:r>
            <a:r>
              <a:rPr lang="it-IT" sz="2000" b="1" dirty="0">
                <a:latin typeface="Roboto Light"/>
                <a:ea typeface="Roboto Light"/>
                <a:cs typeface="Calibri"/>
              </a:rPr>
              <a:t>forbici</a:t>
            </a:r>
            <a:r>
              <a:rPr lang="it-IT" sz="2000" dirty="0">
                <a:latin typeface="Roboto Light"/>
                <a:ea typeface="Roboto Light"/>
                <a:cs typeface="Calibri"/>
              </a:rPr>
              <a:t>: vince il </a:t>
            </a:r>
            <a:r>
              <a:rPr lang="it-IT" sz="2000" b="1" dirty="0">
                <a:latin typeface="Roboto Light"/>
                <a:ea typeface="Roboto Light"/>
                <a:cs typeface="Calibri"/>
              </a:rPr>
              <a:t>computer</a:t>
            </a:r>
          </a:p>
          <a:p>
            <a:pPr marL="800100" lvl="1" indent="-342900"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Se il computer ha scelto </a:t>
            </a:r>
            <a:r>
              <a:rPr lang="it-IT" sz="2000" b="1" dirty="0">
                <a:latin typeface="Roboto Light"/>
                <a:ea typeface="Roboto Light"/>
                <a:cs typeface="Calibri"/>
              </a:rPr>
              <a:t>sasso</a:t>
            </a:r>
            <a:r>
              <a:rPr lang="it-IT" sz="2000" dirty="0">
                <a:latin typeface="Roboto Light"/>
                <a:ea typeface="Roboto Light"/>
                <a:cs typeface="Calibri"/>
              </a:rPr>
              <a:t>: vince il </a:t>
            </a:r>
            <a:r>
              <a:rPr lang="it-IT" sz="2000" b="1" dirty="0">
                <a:latin typeface="Roboto Light"/>
                <a:ea typeface="Roboto Light"/>
                <a:cs typeface="Calibri"/>
              </a:rPr>
              <a:t>giocatore</a:t>
            </a:r>
            <a:endParaRPr lang="it-IT" sz="2000" dirty="0">
              <a:latin typeface="Roboto Light"/>
              <a:ea typeface="Roboto Light"/>
              <a:cs typeface="Calibri"/>
            </a:endParaRPr>
          </a:p>
          <a:p>
            <a:pPr marL="342900" indent="-342900">
              <a:buFont typeface="Arial"/>
              <a:buChar char="•"/>
            </a:pPr>
            <a:r>
              <a:rPr lang="it-IT" sz="2000" b="1" dirty="0">
                <a:latin typeface="Roboto Light"/>
                <a:ea typeface="Roboto Light"/>
                <a:cs typeface="Calibri"/>
              </a:rPr>
              <a:t>Altrimenti se</a:t>
            </a:r>
            <a:r>
              <a:rPr lang="it-IT" sz="2000" dirty="0">
                <a:latin typeface="Roboto Light"/>
                <a:ea typeface="Roboto Light"/>
                <a:cs typeface="Calibri"/>
              </a:rPr>
              <a:t> il giocatore ha scelto </a:t>
            </a:r>
            <a:r>
              <a:rPr lang="it-IT" sz="2000" b="1" dirty="0">
                <a:latin typeface="Roboto Light"/>
                <a:ea typeface="Roboto Light"/>
                <a:cs typeface="Calibri"/>
              </a:rPr>
              <a:t>forbici</a:t>
            </a:r>
            <a:r>
              <a:rPr lang="it-IT" sz="2000" dirty="0">
                <a:latin typeface="Roboto Light"/>
                <a:ea typeface="Roboto Light"/>
                <a:cs typeface="Calibri"/>
              </a:rPr>
              <a:t>:</a:t>
            </a:r>
          </a:p>
          <a:p>
            <a:pPr marL="800100" lvl="1" indent="-342900"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Se il computer ha scelto </a:t>
            </a:r>
            <a:r>
              <a:rPr lang="it-IT" sz="2000" b="1" dirty="0">
                <a:latin typeface="Roboto Light"/>
                <a:ea typeface="Roboto Light"/>
                <a:cs typeface="Calibri"/>
              </a:rPr>
              <a:t>sasso</a:t>
            </a:r>
            <a:r>
              <a:rPr lang="it-IT" sz="2000" dirty="0">
                <a:latin typeface="Roboto Light"/>
                <a:ea typeface="Roboto Light"/>
                <a:cs typeface="Calibri"/>
              </a:rPr>
              <a:t>: vince il </a:t>
            </a:r>
            <a:r>
              <a:rPr lang="it-IT" sz="2000" b="1" dirty="0">
                <a:latin typeface="Roboto Light"/>
                <a:ea typeface="Roboto Light"/>
                <a:cs typeface="Calibri"/>
              </a:rPr>
              <a:t>computer</a:t>
            </a:r>
            <a:endParaRPr lang="it-IT" sz="2000" dirty="0">
              <a:latin typeface="Roboto Light"/>
              <a:ea typeface="Roboto Light"/>
              <a:cs typeface="Calibri"/>
            </a:endParaRPr>
          </a:p>
          <a:p>
            <a:pPr marL="800100" lvl="1" indent="-342900"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Se il computer ha scelto </a:t>
            </a:r>
            <a:r>
              <a:rPr lang="it-IT" sz="2000" b="1" dirty="0">
                <a:latin typeface="Roboto Light"/>
                <a:ea typeface="Roboto Light"/>
                <a:cs typeface="Calibri"/>
              </a:rPr>
              <a:t>carta</a:t>
            </a:r>
            <a:r>
              <a:rPr lang="it-IT" sz="2000" dirty="0">
                <a:latin typeface="Roboto Light"/>
                <a:ea typeface="Roboto Light"/>
                <a:cs typeface="Calibri"/>
              </a:rPr>
              <a:t>: vince il </a:t>
            </a:r>
            <a:r>
              <a:rPr lang="it-IT" sz="2000" b="1" dirty="0">
                <a:latin typeface="Roboto Light"/>
                <a:ea typeface="Roboto Light"/>
                <a:cs typeface="Calibri"/>
              </a:rPr>
              <a:t>giocatore</a:t>
            </a:r>
            <a:endParaRPr lang="it-IT" sz="2000" dirty="0">
              <a:latin typeface="Roboto Light"/>
              <a:ea typeface="Roboto Light"/>
              <a:cs typeface="Calibri"/>
            </a:endParaRPr>
          </a:p>
          <a:p>
            <a:pPr marL="800100" lvl="1" indent="-342900">
              <a:buFont typeface="Arial"/>
              <a:buChar char="•"/>
            </a:pPr>
            <a:endParaRPr lang="it-IT" sz="2000" dirty="0">
              <a:latin typeface="Roboto Light"/>
              <a:ea typeface="Roboto Light"/>
              <a:cs typeface="Calibri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E0C74505-93BC-ADE3-065C-168F79BEF678}"/>
              </a:ext>
            </a:extLst>
          </p:cNvPr>
          <p:cNvSpPr txBox="1"/>
          <p:nvPr/>
        </p:nvSpPr>
        <p:spPr>
          <a:xfrm>
            <a:off x="7570631" y="1584386"/>
            <a:ext cx="4185941" cy="368922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lIns="180000" tIns="144000" rIns="90000" bIns="251999" rtlCol="0" anchor="ctr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it-IT" dirty="0" err="1">
                <a:solidFill>
                  <a:schemeClr val="accent2"/>
                </a:solidFill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if</a:t>
            </a:r>
            <a:r>
              <a:rPr lang="it-IT" dirty="0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 espressione:</a:t>
            </a:r>
          </a:p>
          <a:p>
            <a:pPr>
              <a:lnSpc>
                <a:spcPct val="150000"/>
              </a:lnSpc>
            </a:pPr>
            <a:r>
              <a:rPr lang="it-IT" dirty="0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    </a:t>
            </a:r>
            <a:r>
              <a:rPr lang="it-IT" dirty="0" err="1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do_something</a:t>
            </a:r>
            <a:r>
              <a:rPr lang="it-IT" dirty="0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()</a:t>
            </a:r>
          </a:p>
          <a:p>
            <a:pPr>
              <a:lnSpc>
                <a:spcPct val="150000"/>
              </a:lnSpc>
            </a:pPr>
            <a:r>
              <a:rPr lang="it-IT" dirty="0" err="1">
                <a:solidFill>
                  <a:schemeClr val="accent2"/>
                </a:solidFill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elif</a:t>
            </a:r>
            <a:r>
              <a:rPr lang="it-IT" dirty="0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: </a:t>
            </a:r>
          </a:p>
          <a:p>
            <a:pPr>
              <a:lnSpc>
                <a:spcPct val="150000"/>
              </a:lnSpc>
            </a:pPr>
            <a:r>
              <a:rPr lang="it-IT" dirty="0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    </a:t>
            </a:r>
            <a:r>
              <a:rPr lang="it-IT" dirty="0" err="1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do_something_instead</a:t>
            </a:r>
            <a:r>
              <a:rPr lang="it-IT" dirty="0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()</a:t>
            </a:r>
          </a:p>
          <a:p>
            <a:pPr>
              <a:lnSpc>
                <a:spcPct val="150000"/>
              </a:lnSpc>
            </a:pPr>
            <a:r>
              <a:rPr lang="it-IT" dirty="0" err="1">
                <a:solidFill>
                  <a:schemeClr val="accent2"/>
                </a:solidFill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elif</a:t>
            </a:r>
            <a:r>
              <a:rPr lang="it-IT" dirty="0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: </a:t>
            </a:r>
          </a:p>
          <a:p>
            <a:pPr>
              <a:lnSpc>
                <a:spcPct val="150000"/>
              </a:lnSpc>
            </a:pPr>
            <a:r>
              <a:rPr lang="it-IT" dirty="0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    …</a:t>
            </a:r>
          </a:p>
          <a:p>
            <a:pPr>
              <a:lnSpc>
                <a:spcPct val="150000"/>
              </a:lnSpc>
            </a:pPr>
            <a:r>
              <a:rPr lang="it-IT" dirty="0">
                <a:solidFill>
                  <a:schemeClr val="accent2"/>
                </a:solidFill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else</a:t>
            </a:r>
            <a:r>
              <a:rPr lang="it-IT" dirty="0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it-IT" dirty="0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    </a:t>
            </a:r>
            <a:r>
              <a:rPr lang="it-IT" dirty="0" err="1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do_something_else</a:t>
            </a:r>
            <a:r>
              <a:rPr lang="it-IT" dirty="0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471793691"/>
      </p:ext>
    </p:extLst>
  </p:cSld>
  <p:clrMapOvr>
    <a:masterClrMapping/>
  </p:clrMapOvr>
  <p:transition spd="slow"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>
                <a:latin typeface="Roboto Mono"/>
              </a:rPr>
              <a:t>Task 2</a:t>
            </a:r>
            <a:endParaRPr lang="it-IT"/>
          </a:p>
        </p:txBody>
      </p:sp>
      <p:pic>
        <p:nvPicPr>
          <p:cNvPr id="7" name="Immagine 6" descr="Immagine che contiene schermata, testo, diagramma, design&#10;&#10;Descrizione generata automaticamente">
            <a:extLst>
              <a:ext uri="{FF2B5EF4-FFF2-40B4-BE49-F238E27FC236}">
                <a16:creationId xmlns:a16="http://schemas.microsoft.com/office/drawing/2014/main" id="{6C8E4D46-EF1A-F92E-0F20-D9D99D498F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839" y="1045548"/>
            <a:ext cx="8582322" cy="5234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178480"/>
      </p:ext>
    </p:extLst>
  </p:cSld>
  <p:clrMapOvr>
    <a:masterClrMapping/>
  </p:clrMapOvr>
  <p:transition spd="slow"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0" y="1045548"/>
            <a:ext cx="11289587" cy="3913892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spcBef>
                <a:spcPts val="1000"/>
              </a:spcBef>
              <a:buFont typeface="Arial,Sans-Serif"/>
              <a:buChar char="•"/>
            </a:pPr>
            <a:r>
              <a:rPr lang="it-IT" sz="2000" dirty="0">
                <a:latin typeface="Roboto Light"/>
                <a:ea typeface="+mn-lt"/>
                <a:cs typeface="+mn-lt"/>
              </a:rPr>
              <a:t>Task 1:</a:t>
            </a: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it-IT" sz="2000" dirty="0">
                <a:solidFill>
                  <a:schemeClr val="accent3"/>
                </a:solidFill>
                <a:latin typeface="Roboto Light"/>
                <a:ea typeface="Roboto Light"/>
                <a:cs typeface="Calibri"/>
              </a:rPr>
              <a:t>Prendere in input la scelta dell’utente, memorizzarla e fare la mossa del computer</a:t>
            </a:r>
            <a:endParaRPr lang="it-IT" sz="2000" i="1" dirty="0">
              <a:solidFill>
                <a:schemeClr val="accent3"/>
              </a:solidFill>
              <a:latin typeface="Roboto Light"/>
              <a:ea typeface="Roboto Light"/>
              <a:cs typeface="Calibri"/>
            </a:endParaRPr>
          </a:p>
          <a:p>
            <a:pPr marL="342900" indent="-342900">
              <a:spcBef>
                <a:spcPts val="1000"/>
              </a:spcBef>
              <a:buFont typeface="Arial,Sans-Serif"/>
              <a:buChar char="•"/>
            </a:pPr>
            <a:r>
              <a:rPr lang="it-IT" sz="2000" dirty="0">
                <a:latin typeface="Roboto Light"/>
                <a:ea typeface="+mn-lt"/>
                <a:cs typeface="+mn-lt"/>
              </a:rPr>
              <a:t>Task 2:</a:t>
            </a:r>
            <a:endParaRPr lang="it-IT" sz="2000" dirty="0">
              <a:solidFill>
                <a:srgbClr val="000000"/>
              </a:solidFill>
              <a:latin typeface="Roboto Light"/>
              <a:ea typeface="+mn-lt"/>
              <a:cs typeface="+mn-lt"/>
            </a:endParaRP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it-IT" sz="2000" b="1" dirty="0">
                <a:latin typeface="Roboto Light"/>
                <a:ea typeface="Roboto Light"/>
                <a:cs typeface="Calibri"/>
              </a:rPr>
              <a:t>Confrontare le mosse per stabilire un vincitore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Task 3:</a:t>
            </a: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Migliorare il gioco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Task 4: </a:t>
            </a: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Usare il Machine Learning</a:t>
            </a:r>
            <a:endParaRPr lang="it-IT" sz="2000" dirty="0">
              <a:latin typeface="Roboto Light"/>
              <a:ea typeface="+mn-lt"/>
              <a:cs typeface="+mn-lt"/>
            </a:endParaRPr>
          </a:p>
          <a:p>
            <a:pPr marL="342900" indent="-342900">
              <a:buFont typeface="Arial"/>
              <a:buChar char="•"/>
            </a:pPr>
            <a:endParaRPr lang="it-IT" sz="2000" dirty="0">
              <a:latin typeface="Roboto Light"/>
              <a:ea typeface="Roboto Light"/>
              <a:cs typeface="Calibri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 dirty="0">
                <a:latin typeface="Roboto Mono"/>
              </a:rPr>
              <a:t>Task 2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359197007"/>
      </p:ext>
    </p:extLst>
  </p:cSld>
  <p:clrMapOvr>
    <a:masterClrMapping/>
  </p:clrMapOvr>
  <p:transition spd="slow"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0" y="1045548"/>
            <a:ext cx="11289587" cy="964367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 err="1">
                <a:latin typeface="Roboto Light"/>
                <a:ea typeface="Roboto Light"/>
                <a:cs typeface="Calibri"/>
              </a:rPr>
              <a:t>Let's</a:t>
            </a:r>
            <a:r>
              <a:rPr lang="it-IT" sz="2000" dirty="0">
                <a:latin typeface="Roboto Light"/>
                <a:ea typeface="Roboto Light"/>
                <a:cs typeface="Calibri"/>
              </a:rPr>
              <a:t> code!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Task: Confrontare le mosse per stabilire un vincitore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>
                <a:latin typeface="Roboto Mono"/>
              </a:rPr>
              <a:t>Task 2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40888958"/>
      </p:ext>
    </p:extLst>
  </p:cSld>
  <p:clrMapOvr>
    <a:masterClrMapping/>
  </p:clrMapOvr>
  <p:transition spd="slow"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0" y="1045548"/>
            <a:ext cx="11289587" cy="3734356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È possibile far durare una partita </a:t>
            </a:r>
            <a:r>
              <a:rPr lang="it-IT" sz="2000" b="1" dirty="0">
                <a:latin typeface="Roboto Light"/>
                <a:ea typeface="Roboto Light"/>
                <a:cs typeface="Calibri"/>
              </a:rPr>
              <a:t>più di una singola manche di gioco?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Una singola manche di gioco è fatta da: </a:t>
            </a: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Prendi l’input dell’utente</a:t>
            </a: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Genera la mossa del computer</a:t>
            </a: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Confronta le mosse per capire chi ha vinto</a:t>
            </a: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Stampa a schermo il vincitore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La chiave è pensare di </a:t>
            </a:r>
            <a:r>
              <a:rPr lang="it-IT" sz="2000" b="1" dirty="0">
                <a:latin typeface="Roboto Light"/>
                <a:ea typeface="Roboto Light"/>
                <a:cs typeface="Calibri"/>
              </a:rPr>
              <a:t>ripetere </a:t>
            </a:r>
            <a:r>
              <a:rPr lang="it-IT" sz="2000" dirty="0">
                <a:latin typeface="Roboto Light"/>
                <a:ea typeface="Roboto Light"/>
                <a:cs typeface="Calibri"/>
              </a:rPr>
              <a:t>questo flusso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Domanda: per quante volte? </a:t>
            </a:r>
            <a:r>
              <a:rPr lang="it-IT" sz="2000" i="1" dirty="0">
                <a:latin typeface="Roboto Light"/>
                <a:ea typeface="Roboto Light"/>
                <a:cs typeface="Calibri"/>
              </a:rPr>
              <a:t>Possiamo dirlo a priori?</a:t>
            </a:r>
            <a:endParaRPr lang="it-IT" sz="2000" dirty="0">
              <a:latin typeface="Roboto Light"/>
              <a:ea typeface="Roboto Light"/>
              <a:cs typeface="Calibri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 dirty="0">
                <a:latin typeface="Roboto Mono"/>
              </a:rPr>
              <a:t>Task 2 - </a:t>
            </a:r>
            <a:r>
              <a:rPr lang="it-IT" sz="2800" dirty="0" err="1">
                <a:latin typeface="Roboto Mono"/>
              </a:rPr>
              <a:t>Improvement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251887003"/>
      </p:ext>
    </p:extLst>
  </p:cSld>
  <p:clrMapOvr>
    <a:masterClrMapping/>
  </p:clrMapOvr>
  <p:transition spd="slow"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0" y="1045548"/>
            <a:ext cx="11289587" cy="40011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Costrutto: </a:t>
            </a:r>
            <a:r>
              <a:rPr lang="it-IT" sz="2000" b="1" dirty="0">
                <a:latin typeface="Roboto Light"/>
                <a:ea typeface="Roboto Light"/>
                <a:cs typeface="Calibri"/>
              </a:rPr>
              <a:t>ciclo </a:t>
            </a:r>
            <a:r>
              <a:rPr lang="it-IT" sz="2000" b="1" dirty="0" err="1">
                <a:latin typeface="Roboto Light"/>
                <a:ea typeface="Roboto Light"/>
                <a:cs typeface="Calibri"/>
              </a:rPr>
              <a:t>while</a:t>
            </a:r>
            <a:endParaRPr lang="it-IT" sz="2000" b="1" dirty="0">
              <a:latin typeface="Roboto Light"/>
              <a:ea typeface="Roboto Light"/>
              <a:cs typeface="Calibri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>
                <a:latin typeface="Roboto Mono"/>
              </a:rPr>
              <a:t>Task 2</a:t>
            </a:r>
            <a:endParaRPr lang="it-IT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290CD0CF-576A-F3B5-F15C-B346DF814FC7}"/>
              </a:ext>
            </a:extLst>
          </p:cNvPr>
          <p:cNvSpPr txBox="1"/>
          <p:nvPr/>
        </p:nvSpPr>
        <p:spPr>
          <a:xfrm>
            <a:off x="6550408" y="1307158"/>
            <a:ext cx="4185941" cy="119623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lIns="180000" tIns="144000" rIns="90000" bIns="251999" rtlCol="0" anchor="ctr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it-IT" dirty="0" err="1">
                <a:solidFill>
                  <a:schemeClr val="accent2"/>
                </a:solidFill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while</a:t>
            </a:r>
            <a:r>
              <a:rPr lang="it-IT" dirty="0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 </a:t>
            </a:r>
            <a:r>
              <a:rPr lang="it-IT" dirty="0" err="1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condition</a:t>
            </a:r>
            <a:r>
              <a:rPr lang="it-IT" dirty="0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it-IT" dirty="0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    </a:t>
            </a:r>
            <a:r>
              <a:rPr lang="it-IT" dirty="0" err="1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do_something</a:t>
            </a:r>
            <a:r>
              <a:rPr lang="it-IT" dirty="0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()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12365603-64DE-3E17-E661-E60C527BD4EF}"/>
              </a:ext>
            </a:extLst>
          </p:cNvPr>
          <p:cNvSpPr txBox="1"/>
          <p:nvPr/>
        </p:nvSpPr>
        <p:spPr>
          <a:xfrm>
            <a:off x="6550408" y="2765006"/>
            <a:ext cx="5471967" cy="33701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b="1" dirty="0" err="1">
                <a:solidFill>
                  <a:schemeClr val="accent2"/>
                </a:solidFill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while</a:t>
            </a:r>
            <a:r>
              <a:rPr lang="it-IT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è una parola chiave del linguaggio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Viene eseguito a loop tutto ciò che è indentato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Quello che è allo stesso livello di indentazione del </a:t>
            </a:r>
            <a:r>
              <a:rPr lang="it-IT" dirty="0" err="1">
                <a:solidFill>
                  <a:schemeClr val="accent2"/>
                </a:solidFill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while</a:t>
            </a:r>
            <a:r>
              <a:rPr lang="it-IT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è </a:t>
            </a:r>
            <a:r>
              <a:rPr lang="it-IT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fuori</a:t>
            </a:r>
            <a:r>
              <a:rPr lang="it-IT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dal loop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 err="1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condition</a:t>
            </a:r>
            <a:r>
              <a:rPr lang="it-IT" dirty="0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 </a:t>
            </a:r>
            <a:r>
              <a:rPr lang="it-IT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è un valore </a:t>
            </a:r>
            <a:r>
              <a:rPr lang="it-IT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booleano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Il ciclo termina</a:t>
            </a:r>
            <a:r>
              <a:rPr lang="it-IT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quando: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 err="1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condition</a:t>
            </a:r>
            <a:r>
              <a:rPr lang="it-IT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assume un valore </a:t>
            </a:r>
            <a:r>
              <a:rPr lang="it-IT" dirty="0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False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Viene eseguita un’istruzione </a:t>
            </a:r>
            <a:r>
              <a:rPr lang="it-IT" b="1" dirty="0">
                <a:solidFill>
                  <a:schemeClr val="accent2"/>
                </a:solidFill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break</a:t>
            </a:r>
          </a:p>
        </p:txBody>
      </p:sp>
      <p:pic>
        <p:nvPicPr>
          <p:cNvPr id="12" name="Immagine 11" descr="Immagine che contiene testo, luna, schermata, Carattere&#10;&#10;Descrizione generata automaticamente">
            <a:extLst>
              <a:ext uri="{FF2B5EF4-FFF2-40B4-BE49-F238E27FC236}">
                <a16:creationId xmlns:a16="http://schemas.microsoft.com/office/drawing/2014/main" id="{33AD24AE-A38D-0FBF-7C81-A9F88F3236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517" y="783938"/>
            <a:ext cx="4211721" cy="5421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334620"/>
      </p:ext>
    </p:extLst>
  </p:cSld>
  <p:clrMapOvr>
    <a:masterClrMapping/>
  </p:clrMapOvr>
  <p:transition spd="slow"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0" y="1045548"/>
            <a:ext cx="11289587" cy="1887696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 err="1">
                <a:latin typeface="Roboto Light"/>
                <a:ea typeface="Roboto Light"/>
                <a:cs typeface="Calibri"/>
              </a:rPr>
              <a:t>Let's</a:t>
            </a:r>
            <a:r>
              <a:rPr lang="it-IT" sz="2000" dirty="0">
                <a:latin typeface="Roboto Light"/>
                <a:ea typeface="Roboto Light"/>
                <a:cs typeface="Calibri"/>
              </a:rPr>
              <a:t> code!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Task 2a: ripetere la manche di gioco per un numero indefinito di volte</a:t>
            </a: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it-IT" sz="2000" i="1" dirty="0" err="1">
                <a:latin typeface="Roboto Light"/>
                <a:ea typeface="Roboto Light"/>
                <a:cs typeface="Calibri"/>
              </a:rPr>
              <a:t>Hint</a:t>
            </a:r>
            <a:r>
              <a:rPr lang="it-IT" sz="2000" i="1" dirty="0">
                <a:latin typeface="Roboto Light"/>
                <a:ea typeface="Roboto Light"/>
                <a:cs typeface="Calibri"/>
              </a:rPr>
              <a:t>: </a:t>
            </a:r>
            <a:r>
              <a:rPr lang="it-IT" sz="2000" b="1" i="1" dirty="0">
                <a:latin typeface="Roboto Light"/>
                <a:ea typeface="Roboto Light"/>
                <a:cs typeface="Calibri"/>
              </a:rPr>
              <a:t>ad ogni manche chiediamo all’utente se vuole continuare a giocare</a:t>
            </a:r>
            <a:endParaRPr lang="it-IT" sz="2000" i="1" dirty="0">
              <a:latin typeface="Roboto Light"/>
              <a:ea typeface="Roboto Light"/>
              <a:cs typeface="Calibri"/>
            </a:endParaRP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Task 2b: </a:t>
            </a:r>
            <a:r>
              <a:rPr lang="it-IT" sz="2000" dirty="0">
                <a:latin typeface="Roboto Light"/>
                <a:ea typeface="Roboto Light"/>
                <a:cs typeface="Calibri"/>
              </a:rPr>
              <a:t>conservare i punteggi degli utenti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 dirty="0">
                <a:latin typeface="Roboto Mono"/>
              </a:rPr>
              <a:t>Task 2 - </a:t>
            </a:r>
            <a:r>
              <a:rPr lang="it-IT" sz="2800" dirty="0" err="1">
                <a:latin typeface="Roboto Mono"/>
              </a:rPr>
              <a:t>Improvement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26634348"/>
      </p:ext>
    </p:extLst>
  </p:cSld>
  <p:clrMapOvr>
    <a:masterClrMapping/>
  </p:clrMapOvr>
  <p:transition spd="slow"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0" y="1045548"/>
            <a:ext cx="11289587" cy="2811026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Abbiamo una versione base, ma possiamo fare di più, </a:t>
            </a:r>
            <a:r>
              <a:rPr lang="it-IT" sz="2000" b="1" dirty="0">
                <a:latin typeface="Roboto Light"/>
                <a:ea typeface="Roboto Light"/>
                <a:cs typeface="Calibri"/>
              </a:rPr>
              <a:t>molto di più!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Prossimi step:</a:t>
            </a: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Usare un </a:t>
            </a:r>
            <a:r>
              <a:rPr lang="it-IT" sz="2000" dirty="0" err="1">
                <a:latin typeface="Roboto Light"/>
                <a:ea typeface="Roboto Light"/>
                <a:cs typeface="Calibri"/>
              </a:rPr>
              <a:t>enum</a:t>
            </a:r>
            <a:endParaRPr lang="it-IT" sz="2000" dirty="0">
              <a:latin typeface="Roboto Light"/>
              <a:ea typeface="Roboto Light"/>
              <a:cs typeface="Calibri"/>
            </a:endParaRP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Usare delle funzioni</a:t>
            </a: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Semplificare i controlli</a:t>
            </a: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Aggiungere le altre mosse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 dirty="0">
                <a:latin typeface="Roboto Mono"/>
              </a:rPr>
              <a:t>Task 3 – Miglioriamo il gioco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038658607"/>
      </p:ext>
    </p:extLst>
  </p:cSld>
  <p:clrMapOvr>
    <a:masterClrMapping/>
  </p:clrMapOvr>
  <p:transition spd="slow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0" y="1575165"/>
            <a:ext cx="7636934" cy="3734356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000" dirty="0" err="1">
                <a:latin typeface="Roboto Light"/>
                <a:ea typeface="Roboto Light"/>
                <a:cs typeface="Calibri"/>
              </a:rPr>
              <a:t>Ingegnere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informatico</a:t>
            </a:r>
            <a:endParaRPr lang="en-US" sz="2000" dirty="0">
              <a:latin typeface="Roboto Light"/>
              <a:ea typeface="Roboto Light"/>
              <a:cs typeface="Calibri"/>
            </a:endParaRP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000" dirty="0">
                <a:latin typeface="Roboto Light"/>
                <a:ea typeface="Roboto Light"/>
                <a:cs typeface="Calibri"/>
              </a:rPr>
              <a:t>Front End developer @ </a:t>
            </a:r>
            <a:r>
              <a:rPr lang="en-US" sz="2000" dirty="0">
                <a:latin typeface="Roboto Light"/>
                <a:ea typeface="Roboto Light"/>
                <a:cs typeface="Calibri"/>
                <a:hlinkClick r:id="rId3"/>
              </a:rPr>
              <a:t>Frankhood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dal 2011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000" dirty="0" err="1">
                <a:latin typeface="Roboto Light"/>
                <a:ea typeface="Roboto Light"/>
                <a:cs typeface="Calibri"/>
              </a:rPr>
              <a:t>Insegnante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di informatica @ ITT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Panetti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Pitagora</a:t>
            </a:r>
            <a:endParaRPr lang="en-US" sz="2000" dirty="0">
              <a:latin typeface="Roboto Light"/>
              <a:ea typeface="Roboto Light"/>
              <a:cs typeface="Calibri"/>
            </a:endParaRP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000" dirty="0">
                <a:latin typeface="Roboto Light"/>
                <a:ea typeface="Roboto Light"/>
                <a:cs typeface="Calibri"/>
              </a:rPr>
              <a:t>Machine Learning specialist @ </a:t>
            </a:r>
            <a:r>
              <a:rPr lang="en-US" sz="2000" dirty="0">
                <a:latin typeface="Roboto Light"/>
                <a:ea typeface="Roboto Light"/>
                <a:cs typeface="Calibri"/>
                <a:hlinkClick r:id="rId4"/>
              </a:rPr>
              <a:t>Datamasters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dal 2020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000" dirty="0" err="1">
                <a:latin typeface="Roboto Light"/>
                <a:ea typeface="Roboto Light"/>
                <a:cs typeface="Calibri"/>
              </a:rPr>
              <a:t>Linguaggi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preferiti</a:t>
            </a:r>
            <a:endParaRPr lang="en-US" sz="2000" dirty="0">
              <a:latin typeface="Roboto Light"/>
              <a:ea typeface="Roboto Light"/>
              <a:cs typeface="Calibri"/>
            </a:endParaRP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en-US" sz="2000" dirty="0">
                <a:latin typeface="Roboto Light"/>
                <a:ea typeface="Roboto Light"/>
                <a:cs typeface="Calibri"/>
              </a:rPr>
              <a:t>Python</a:t>
            </a: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en-US" sz="2000" dirty="0" err="1">
                <a:latin typeface="Roboto Light"/>
                <a:ea typeface="Roboto Light"/>
                <a:cs typeface="Calibri"/>
              </a:rPr>
              <a:t>Javascript</a:t>
            </a:r>
            <a:endParaRPr lang="en-US" sz="2000" dirty="0">
              <a:latin typeface="Roboto Light"/>
              <a:ea typeface="Roboto Light"/>
              <a:cs typeface="Calibri"/>
            </a:endParaRP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en-US" sz="2000" dirty="0">
                <a:latin typeface="Roboto Light"/>
                <a:ea typeface="Roboto Light"/>
                <a:cs typeface="Calibri"/>
              </a:rPr>
              <a:t>Julia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>
                <a:latin typeface="Roboto Mono"/>
              </a:rPr>
              <a:t>About me</a:t>
            </a:r>
            <a:endParaRPr lang="en-US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340D0181-ED7B-4CFF-9D76-5787B4201973}"/>
              </a:ext>
            </a:extLst>
          </p:cNvPr>
          <p:cNvSpPr txBox="1"/>
          <p:nvPr/>
        </p:nvSpPr>
        <p:spPr>
          <a:xfrm>
            <a:off x="1478084" y="70465"/>
            <a:ext cx="914399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 b="1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PyCon</a:t>
            </a:r>
            <a:r>
              <a:rPr lang="it-IT" b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 22 Beginners'Day</a:t>
            </a:r>
            <a:endParaRPr lang="it-IT">
              <a:solidFill>
                <a:schemeClr val="bg1"/>
              </a:solidFill>
            </a:endParaRPr>
          </a:p>
        </p:txBody>
      </p:sp>
      <p:pic>
        <p:nvPicPr>
          <p:cNvPr id="1028" name="Picture 4" descr="Potrebbe essere un'immagine raffigurante 1 persona, barba e spazio al chiuso">
            <a:extLst>
              <a:ext uri="{FF2B5EF4-FFF2-40B4-BE49-F238E27FC236}">
                <a16:creationId xmlns:a16="http://schemas.microsoft.com/office/drawing/2014/main" id="{E08E1107-B8A0-006B-EC37-F9B1481F0A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6044" y="1045548"/>
            <a:ext cx="3299089" cy="5004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5655309"/>
      </p:ext>
    </p:extLst>
  </p:cSld>
  <p:clrMapOvr>
    <a:masterClrMapping/>
  </p:clrMapOvr>
  <p:transition spd="slow"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0" y="1045548"/>
            <a:ext cx="11289587" cy="1426031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In Python, un </a:t>
            </a:r>
            <a:r>
              <a:rPr lang="it-IT" sz="2000" dirty="0" err="1">
                <a:latin typeface="Roboto Light"/>
                <a:ea typeface="Roboto Light"/>
                <a:cs typeface="Calibri"/>
              </a:rPr>
              <a:t>enum</a:t>
            </a:r>
            <a:r>
              <a:rPr lang="it-IT" sz="2000" dirty="0">
                <a:latin typeface="Roboto Light"/>
                <a:ea typeface="Roboto Light"/>
                <a:cs typeface="Calibri"/>
              </a:rPr>
              <a:t> (</a:t>
            </a:r>
            <a:r>
              <a:rPr lang="it-IT" sz="2000" dirty="0" err="1">
                <a:latin typeface="Roboto Light"/>
                <a:ea typeface="Roboto Light"/>
                <a:cs typeface="Calibri"/>
              </a:rPr>
              <a:t>enumeration</a:t>
            </a:r>
            <a:r>
              <a:rPr lang="it-IT" sz="2000" dirty="0">
                <a:latin typeface="Roboto Light"/>
                <a:ea typeface="Roboto Light"/>
                <a:cs typeface="Calibri"/>
              </a:rPr>
              <a:t>) è un modo per </a:t>
            </a:r>
            <a:r>
              <a:rPr lang="it-IT" sz="2000" b="1" dirty="0">
                <a:latin typeface="Roboto Light"/>
                <a:ea typeface="Roboto Light"/>
                <a:cs typeface="Calibri"/>
              </a:rPr>
              <a:t>strutturare dei dati </a:t>
            </a:r>
            <a:r>
              <a:rPr lang="it-IT" sz="2000" dirty="0">
                <a:latin typeface="Roboto Light"/>
                <a:ea typeface="Roboto Light"/>
                <a:cs typeface="Calibri"/>
              </a:rPr>
              <a:t>e associare dei </a:t>
            </a:r>
            <a:r>
              <a:rPr lang="it-IT" sz="2000" b="1" dirty="0">
                <a:latin typeface="Roboto Light"/>
                <a:ea typeface="Roboto Light"/>
                <a:cs typeface="Calibri"/>
              </a:rPr>
              <a:t>nomi</a:t>
            </a:r>
            <a:r>
              <a:rPr lang="it-IT" sz="2000" dirty="0">
                <a:latin typeface="Roboto Light"/>
                <a:ea typeface="Roboto Light"/>
                <a:cs typeface="Calibri"/>
              </a:rPr>
              <a:t> a dei </a:t>
            </a:r>
            <a:r>
              <a:rPr lang="it-IT" sz="2000" b="1" dirty="0">
                <a:latin typeface="Roboto Light"/>
                <a:ea typeface="Roboto Light"/>
                <a:cs typeface="Calibri"/>
              </a:rPr>
              <a:t>valori costanti</a:t>
            </a:r>
            <a:endParaRPr lang="it-IT" sz="2000" dirty="0">
              <a:latin typeface="Roboto Light"/>
              <a:ea typeface="Roboto Light"/>
              <a:cs typeface="Calibri"/>
            </a:endParaRP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Un po’come usare delle variabili, ma in maniera</a:t>
            </a:r>
            <a:r>
              <a:rPr lang="it-IT" sz="2000" b="1" dirty="0">
                <a:latin typeface="Roboto Light"/>
                <a:ea typeface="Roboto Light"/>
                <a:cs typeface="Calibri"/>
              </a:rPr>
              <a:t> più strutturata</a:t>
            </a:r>
            <a:endParaRPr lang="it-IT" sz="2000" dirty="0">
              <a:latin typeface="Roboto Light"/>
              <a:ea typeface="Roboto Light"/>
              <a:cs typeface="Calibri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 dirty="0" err="1">
                <a:latin typeface="Roboto Mono"/>
              </a:rPr>
              <a:t>IntEnum</a:t>
            </a:r>
            <a:endParaRPr lang="it-IT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185AA7D8-451F-4C6E-D4E8-72F3D415D1DC}"/>
              </a:ext>
            </a:extLst>
          </p:cNvPr>
          <p:cNvSpPr txBox="1"/>
          <p:nvPr/>
        </p:nvSpPr>
        <p:spPr>
          <a:xfrm>
            <a:off x="349305" y="2805753"/>
            <a:ext cx="4185941" cy="244273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lIns="180000" tIns="144000" rIns="90000" bIns="251999" rtlCol="0" anchor="ctr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it-IT" dirty="0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from </a:t>
            </a:r>
            <a:r>
              <a:rPr lang="it-IT" dirty="0" err="1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enum</a:t>
            </a:r>
            <a:r>
              <a:rPr lang="it-IT" dirty="0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 import </a:t>
            </a:r>
            <a:r>
              <a:rPr lang="it-IT" dirty="0" err="1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IntEnum</a:t>
            </a:r>
            <a:endParaRPr lang="it-IT" dirty="0">
              <a:latin typeface="Courier New" panose="02070309020205020404" pitchFamily="49" charset="0"/>
              <a:ea typeface="Roboto" panose="02000000000000000000" pitchFamily="2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it-IT" dirty="0">
                <a:solidFill>
                  <a:schemeClr val="accent2"/>
                </a:solidFill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class </a:t>
            </a:r>
            <a:r>
              <a:rPr lang="it-IT" dirty="0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Action(</a:t>
            </a:r>
            <a:r>
              <a:rPr lang="it-IT" dirty="0" err="1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IntEnum</a:t>
            </a:r>
            <a:r>
              <a:rPr lang="it-IT" dirty="0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):</a:t>
            </a:r>
          </a:p>
          <a:p>
            <a:pPr>
              <a:lnSpc>
                <a:spcPct val="150000"/>
              </a:lnSpc>
            </a:pPr>
            <a:r>
              <a:rPr lang="it-IT" dirty="0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    Rock = 0</a:t>
            </a:r>
          </a:p>
          <a:p>
            <a:pPr>
              <a:lnSpc>
                <a:spcPct val="150000"/>
              </a:lnSpc>
            </a:pPr>
            <a:r>
              <a:rPr lang="it-IT" dirty="0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    Paper = 1</a:t>
            </a:r>
          </a:p>
          <a:p>
            <a:pPr>
              <a:lnSpc>
                <a:spcPct val="150000"/>
              </a:lnSpc>
            </a:pPr>
            <a:r>
              <a:rPr lang="it-IT" dirty="0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    </a:t>
            </a:r>
            <a:r>
              <a:rPr lang="it-IT" dirty="0" err="1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Scissors</a:t>
            </a:r>
            <a:r>
              <a:rPr lang="it-IT" dirty="0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 = 2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D4C7ABE9-FFFE-5F15-546F-7060F844DE38}"/>
              </a:ext>
            </a:extLst>
          </p:cNvPr>
          <p:cNvSpPr txBox="1"/>
          <p:nvPr/>
        </p:nvSpPr>
        <p:spPr>
          <a:xfrm>
            <a:off x="5644793" y="2701345"/>
            <a:ext cx="5471967" cy="25391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b="1" dirty="0" err="1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IntEnum</a:t>
            </a:r>
            <a:r>
              <a:rPr lang="it-IT" b="1" dirty="0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 </a:t>
            </a:r>
            <a:r>
              <a:rPr lang="it-IT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è un </a:t>
            </a:r>
            <a:r>
              <a:rPr lang="it-IT" dirty="0" err="1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enum</a:t>
            </a:r>
            <a:r>
              <a:rPr lang="it-IT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in cui possiamo associare dei </a:t>
            </a:r>
            <a:r>
              <a:rPr lang="it-IT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valori interi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chemeClr val="accent2"/>
                </a:solidFill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class</a:t>
            </a:r>
            <a:r>
              <a:rPr lang="it-IT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è una parola chiave del linguaggio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Posso accedere al valore «0» con: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 err="1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Action.Rock</a:t>
            </a:r>
            <a:endParaRPr lang="it-IT" dirty="0">
              <a:latin typeface="Courier New" panose="02070309020205020404" pitchFamily="49" charset="0"/>
              <a:ea typeface="Roboto" panose="02000000000000000000" pitchFamily="2" charset="0"/>
              <a:cs typeface="Courier New" panose="02070309020205020404" pitchFamily="49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Action(0)</a:t>
            </a:r>
          </a:p>
        </p:txBody>
      </p:sp>
    </p:spTree>
    <p:extLst>
      <p:ext uri="{BB962C8B-B14F-4D97-AF65-F5344CB8AC3E}">
        <p14:creationId xmlns:p14="http://schemas.microsoft.com/office/powerpoint/2010/main" val="1935133118"/>
      </p:ext>
    </p:extLst>
  </p:cSld>
  <p:clrMapOvr>
    <a:masterClrMapping/>
  </p:clrMapOvr>
  <p:transition spd="slow"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0" y="1045548"/>
            <a:ext cx="11289587" cy="3272691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Ma… perché dobbiamo complicarci la vita? </a:t>
            </a: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Per ragioni di </a:t>
            </a:r>
            <a:r>
              <a:rPr lang="it-IT" sz="2000" b="1" dirty="0">
                <a:latin typeface="Roboto Light"/>
                <a:ea typeface="Roboto Light"/>
                <a:cs typeface="Calibri"/>
              </a:rPr>
              <a:t>leggibilità</a:t>
            </a:r>
            <a:r>
              <a:rPr lang="it-IT" sz="2000" dirty="0">
                <a:latin typeface="Roboto Light"/>
                <a:ea typeface="Roboto Light"/>
                <a:cs typeface="Calibri"/>
              </a:rPr>
              <a:t> del codice: il codice diventa più generico ed auto-esplicante per la lettura da parte di altri sviluppatori</a:t>
            </a: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Evitare </a:t>
            </a:r>
            <a:r>
              <a:rPr lang="it-IT" sz="2000" b="1" dirty="0">
                <a:latin typeface="Roboto Light"/>
                <a:ea typeface="Roboto Light"/>
                <a:cs typeface="Calibri"/>
              </a:rPr>
              <a:t>bug</a:t>
            </a:r>
            <a:r>
              <a:rPr lang="it-IT" sz="2000" dirty="0">
                <a:latin typeface="Roboto Light"/>
                <a:ea typeface="Roboto Light"/>
                <a:cs typeface="Calibri"/>
              </a:rPr>
              <a:t>: cosa accadrebbe se lo sviluppatore digitasse «dock» al posto di «rock» in una linea di codice? Evitare </a:t>
            </a:r>
            <a:r>
              <a:rPr lang="it-IT" sz="2000" b="1" dirty="0" err="1">
                <a:latin typeface="Roboto Light"/>
                <a:ea typeface="Roboto Light"/>
                <a:cs typeface="Calibri"/>
              </a:rPr>
              <a:t>magic</a:t>
            </a:r>
            <a:r>
              <a:rPr lang="it-IT" sz="2000" b="1" dirty="0">
                <a:latin typeface="Roboto Light"/>
                <a:ea typeface="Roboto Light"/>
                <a:cs typeface="Calibri"/>
              </a:rPr>
              <a:t> </a:t>
            </a:r>
            <a:r>
              <a:rPr lang="it-IT" sz="2000" b="1" dirty="0" err="1">
                <a:latin typeface="Roboto Light"/>
                <a:ea typeface="Roboto Light"/>
                <a:cs typeface="Calibri"/>
              </a:rPr>
              <a:t>values</a:t>
            </a:r>
            <a:endParaRPr lang="it-IT" sz="2000" dirty="0">
              <a:latin typeface="Roboto Light"/>
              <a:ea typeface="Roboto Light"/>
              <a:cs typeface="Calibri"/>
            </a:endParaRP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Supporto IDE: utile per velocizzare la fase di sviluppo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In generale, ottimizzare le cose durante lo sviluppo </a:t>
            </a:r>
            <a:r>
              <a:rPr lang="it-IT" sz="2000" b="1" dirty="0">
                <a:latin typeface="Roboto Light"/>
                <a:ea typeface="Roboto Light"/>
                <a:cs typeface="Calibri"/>
              </a:rPr>
              <a:t>evita mal di testa dopo</a:t>
            </a:r>
            <a:endParaRPr lang="it-IT" sz="2000" dirty="0">
              <a:latin typeface="Roboto Light"/>
              <a:ea typeface="Roboto Light"/>
              <a:cs typeface="Calibri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 dirty="0" err="1">
                <a:latin typeface="Roboto Mono"/>
              </a:rPr>
              <a:t>IntEnum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639318356"/>
      </p:ext>
    </p:extLst>
  </p:cSld>
  <p:clrMapOvr>
    <a:masterClrMapping/>
  </p:clrMapOvr>
  <p:transition spd="slow"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0" y="1045548"/>
            <a:ext cx="11289587" cy="3272691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Cosa è una funzione?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È un gruppo di istruzioni </a:t>
            </a:r>
            <a:r>
              <a:rPr lang="it-IT" sz="2000" b="1" dirty="0">
                <a:latin typeface="Roboto Light"/>
                <a:ea typeface="Roboto Light"/>
                <a:cs typeface="Calibri"/>
              </a:rPr>
              <a:t>aggregate</a:t>
            </a:r>
            <a:r>
              <a:rPr lang="it-IT" sz="2000" dirty="0">
                <a:latin typeface="Roboto Light"/>
                <a:ea typeface="Roboto Light"/>
                <a:cs typeface="Calibri"/>
              </a:rPr>
              <a:t> insieme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Può lavorare con dei dati di input e opzionalmente restituire un output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Un metodo per:</a:t>
            </a: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Evitare di riscrivere il codice (principio DRY: </a:t>
            </a:r>
            <a:r>
              <a:rPr lang="it-IT" sz="2000" dirty="0" err="1">
                <a:latin typeface="Roboto Light"/>
                <a:ea typeface="Roboto Light"/>
                <a:cs typeface="Calibri"/>
              </a:rPr>
              <a:t>Don’t</a:t>
            </a:r>
            <a:r>
              <a:rPr lang="it-IT" sz="2000" dirty="0">
                <a:latin typeface="Roboto Light"/>
                <a:ea typeface="Roboto Light"/>
                <a:cs typeface="Calibri"/>
              </a:rPr>
              <a:t> </a:t>
            </a:r>
            <a:r>
              <a:rPr lang="it-IT" sz="2000" dirty="0" err="1">
                <a:latin typeface="Roboto Light"/>
                <a:ea typeface="Roboto Light"/>
                <a:cs typeface="Calibri"/>
              </a:rPr>
              <a:t>Repeat</a:t>
            </a:r>
            <a:r>
              <a:rPr lang="it-IT" sz="2000" dirty="0">
                <a:latin typeface="Roboto Light"/>
                <a:ea typeface="Roboto Light"/>
                <a:cs typeface="Calibri"/>
              </a:rPr>
              <a:t> </a:t>
            </a:r>
            <a:r>
              <a:rPr lang="it-IT" sz="2000" dirty="0" err="1">
                <a:latin typeface="Roboto Light"/>
                <a:ea typeface="Roboto Light"/>
                <a:cs typeface="Calibri"/>
              </a:rPr>
              <a:t>Yourself</a:t>
            </a:r>
            <a:r>
              <a:rPr lang="it-IT" sz="2000" dirty="0">
                <a:latin typeface="Roboto Light"/>
                <a:ea typeface="Roboto Light"/>
                <a:cs typeface="Calibri"/>
              </a:rPr>
              <a:t>)</a:t>
            </a: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Raggruppare in un’unica istruzione più istruzioni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In sostanza è un </a:t>
            </a:r>
            <a:r>
              <a:rPr lang="it-IT" sz="2000">
                <a:latin typeface="Roboto Light"/>
                <a:ea typeface="Roboto Light"/>
                <a:cs typeface="Calibri"/>
              </a:rPr>
              <a:t>modo semplice per </a:t>
            </a:r>
            <a:r>
              <a:rPr lang="it-IT" sz="2000" b="1" dirty="0">
                <a:latin typeface="Roboto Light"/>
                <a:ea typeface="Roboto Light"/>
                <a:cs typeface="Calibri"/>
              </a:rPr>
              <a:t>ottimizzare</a:t>
            </a:r>
            <a:r>
              <a:rPr lang="it-IT" sz="2000" dirty="0">
                <a:latin typeface="Roboto Light"/>
                <a:ea typeface="Roboto Light"/>
                <a:cs typeface="Calibri"/>
              </a:rPr>
              <a:t> il nostro codice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 dirty="0">
                <a:latin typeface="Roboto Mono"/>
              </a:rPr>
              <a:t>Funzioni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523738504"/>
      </p:ext>
    </p:extLst>
  </p:cSld>
  <p:clrMapOvr>
    <a:masterClrMapping/>
  </p:clrMapOvr>
  <p:transition spd="slow"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0" y="1045548"/>
            <a:ext cx="11289587" cy="1426031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Una funzione ha due momenti nella sua vita:</a:t>
            </a: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it-IT" sz="2000" b="1" dirty="0">
                <a:latin typeface="Roboto Light"/>
                <a:ea typeface="Roboto Light"/>
                <a:cs typeface="Calibri"/>
              </a:rPr>
              <a:t>Definizione</a:t>
            </a: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it-IT" sz="2000" b="1" dirty="0">
                <a:latin typeface="Roboto Light"/>
                <a:ea typeface="Roboto Light"/>
                <a:cs typeface="Calibri"/>
              </a:rPr>
              <a:t>Uso </a:t>
            </a:r>
            <a:r>
              <a:rPr lang="it-IT" sz="2000" dirty="0">
                <a:latin typeface="Roboto Light"/>
                <a:ea typeface="Roboto Light"/>
                <a:cs typeface="Calibri"/>
              </a:rPr>
              <a:t>(o </a:t>
            </a:r>
            <a:r>
              <a:rPr lang="it-IT" sz="2000" b="1" dirty="0">
                <a:latin typeface="Roboto Light"/>
                <a:ea typeface="Roboto Light"/>
                <a:cs typeface="Calibri"/>
              </a:rPr>
              <a:t>invocazione</a:t>
            </a:r>
            <a:r>
              <a:rPr lang="it-IT" sz="2000" dirty="0">
                <a:latin typeface="Roboto Light"/>
                <a:ea typeface="Roboto Light"/>
                <a:cs typeface="Calibri"/>
              </a:rPr>
              <a:t>)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 dirty="0" err="1">
                <a:latin typeface="Roboto Mono"/>
              </a:rPr>
              <a:t>IntEnum</a:t>
            </a:r>
            <a:endParaRPr lang="it-IT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185AA7D8-451F-4C6E-D4E8-72F3D415D1DC}"/>
              </a:ext>
            </a:extLst>
          </p:cNvPr>
          <p:cNvSpPr txBox="1"/>
          <p:nvPr/>
        </p:nvSpPr>
        <p:spPr>
          <a:xfrm>
            <a:off x="349305" y="2724550"/>
            <a:ext cx="4185941" cy="332374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lIns="180000" tIns="144000" rIns="90000" bIns="251999" rtlCol="0" anchor="ctr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it-IT" sz="1600" dirty="0" err="1">
                <a:solidFill>
                  <a:schemeClr val="accent2"/>
                </a:solidFill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def</a:t>
            </a:r>
            <a:r>
              <a:rPr lang="it-IT" sz="1600" dirty="0">
                <a:solidFill>
                  <a:schemeClr val="accent2"/>
                </a:solidFill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 </a:t>
            </a:r>
            <a:r>
              <a:rPr lang="it-IT" sz="1600" dirty="0" err="1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average</a:t>
            </a:r>
            <a:r>
              <a:rPr lang="it-IT" sz="1600" dirty="0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(</a:t>
            </a:r>
            <a:r>
              <a:rPr lang="it-IT" sz="1600" dirty="0" err="1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numbers_list</a:t>
            </a:r>
            <a:r>
              <a:rPr lang="it-IT" sz="1600" dirty="0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):</a:t>
            </a:r>
          </a:p>
          <a:p>
            <a:pPr>
              <a:lnSpc>
                <a:spcPct val="150000"/>
              </a:lnSpc>
            </a:pPr>
            <a:r>
              <a:rPr lang="it-IT" sz="1600" dirty="0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    a = sum(</a:t>
            </a:r>
            <a:r>
              <a:rPr lang="it-IT" sz="1600" dirty="0" err="1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numbers_list</a:t>
            </a:r>
            <a:r>
              <a:rPr lang="it-IT" sz="1600" dirty="0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it-IT" sz="1600" dirty="0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    </a:t>
            </a:r>
            <a:r>
              <a:rPr lang="it-IT" sz="1600" dirty="0" err="1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n</a:t>
            </a:r>
            <a:r>
              <a:rPr lang="it-IT" sz="1600" dirty="0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 = </a:t>
            </a:r>
            <a:r>
              <a:rPr lang="it-IT" sz="1600" dirty="0" err="1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len</a:t>
            </a:r>
            <a:r>
              <a:rPr lang="it-IT" sz="1600" dirty="0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(</a:t>
            </a:r>
            <a:r>
              <a:rPr lang="it-IT" sz="1600" dirty="0" err="1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numbers_list</a:t>
            </a:r>
            <a:r>
              <a:rPr lang="it-IT" sz="1600" dirty="0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it-IT" sz="1600" dirty="0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    </a:t>
            </a:r>
            <a:r>
              <a:rPr lang="it-IT" sz="1600" dirty="0" err="1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avg</a:t>
            </a:r>
            <a:r>
              <a:rPr lang="it-IT" sz="1600" dirty="0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 = a / </a:t>
            </a:r>
            <a:r>
              <a:rPr lang="it-IT" sz="1600" dirty="0" err="1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n</a:t>
            </a:r>
            <a:endParaRPr lang="it-IT" sz="1600" dirty="0">
              <a:latin typeface="Courier New" panose="02070309020205020404" pitchFamily="49" charset="0"/>
              <a:ea typeface="Roboto" panose="02000000000000000000" pitchFamily="2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it-IT" sz="1600" dirty="0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    </a:t>
            </a:r>
            <a:r>
              <a:rPr lang="it-IT" sz="1600" dirty="0" err="1">
                <a:solidFill>
                  <a:schemeClr val="accent2"/>
                </a:solidFill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return</a:t>
            </a:r>
            <a:r>
              <a:rPr lang="it-IT" sz="1600" dirty="0">
                <a:solidFill>
                  <a:schemeClr val="accent2"/>
                </a:solidFill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 </a:t>
            </a:r>
            <a:r>
              <a:rPr lang="it-IT" sz="1600" dirty="0" err="1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avg</a:t>
            </a:r>
            <a:endParaRPr lang="it-IT" sz="1600" dirty="0">
              <a:latin typeface="Courier New" panose="02070309020205020404" pitchFamily="49" charset="0"/>
              <a:ea typeface="Roboto" panose="02000000000000000000" pitchFamily="2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it-IT" sz="1600" dirty="0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…</a:t>
            </a:r>
          </a:p>
          <a:p>
            <a:pPr>
              <a:lnSpc>
                <a:spcPct val="150000"/>
              </a:lnSpc>
            </a:pPr>
            <a:endParaRPr lang="it-IT" sz="1600" dirty="0">
              <a:latin typeface="Courier New" panose="02070309020205020404" pitchFamily="49" charset="0"/>
              <a:ea typeface="Roboto" panose="02000000000000000000" pitchFamily="2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it-IT" sz="1600" dirty="0" err="1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print</a:t>
            </a:r>
            <a:r>
              <a:rPr lang="it-IT" sz="1600" dirty="0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(</a:t>
            </a:r>
            <a:r>
              <a:rPr lang="it-IT" sz="1600" dirty="0" err="1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average</a:t>
            </a:r>
            <a:r>
              <a:rPr lang="it-IT" sz="1600" dirty="0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([5, 2, 4, 3]))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D4C7ABE9-FFFE-5F15-546F-7060F844DE38}"/>
              </a:ext>
            </a:extLst>
          </p:cNvPr>
          <p:cNvSpPr txBox="1"/>
          <p:nvPr/>
        </p:nvSpPr>
        <p:spPr>
          <a:xfrm>
            <a:off x="5644793" y="2182506"/>
            <a:ext cx="547196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b="1" dirty="0" err="1">
                <a:solidFill>
                  <a:schemeClr val="accent2"/>
                </a:solidFill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def</a:t>
            </a:r>
            <a:r>
              <a:rPr lang="it-IT" b="1" dirty="0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 </a:t>
            </a:r>
            <a:r>
              <a:rPr lang="it-IT" dirty="0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e </a:t>
            </a:r>
            <a:r>
              <a:rPr lang="it-IT" b="1" dirty="0" err="1">
                <a:solidFill>
                  <a:schemeClr val="accent2"/>
                </a:solidFill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return</a:t>
            </a:r>
            <a:r>
              <a:rPr lang="it-IT" b="1" dirty="0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 </a:t>
            </a:r>
            <a:r>
              <a:rPr lang="it-IT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(opzionale) sono delle parole chiave del linguaggio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Definiamo </a:t>
            </a:r>
            <a:r>
              <a:rPr lang="it-IT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la funzione quando scriviamo il suo comportamento, eventuali valori in input, eventuali valori in output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Invochiamo</a:t>
            </a:r>
            <a:r>
              <a:rPr lang="it-IT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la funzione usando il suo nome e le parentesi tonde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Eventuali argomenti di input vanno specificati fra le parentesi tonde</a:t>
            </a:r>
          </a:p>
        </p:txBody>
      </p:sp>
    </p:spTree>
    <p:extLst>
      <p:ext uri="{BB962C8B-B14F-4D97-AF65-F5344CB8AC3E}">
        <p14:creationId xmlns:p14="http://schemas.microsoft.com/office/powerpoint/2010/main" val="2069201584"/>
      </p:ext>
    </p:extLst>
  </p:cSld>
  <p:clrMapOvr>
    <a:masterClrMapping/>
  </p:clrMapOvr>
  <p:transition spd="slow"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0" y="1045548"/>
            <a:ext cx="11289587" cy="1426031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 err="1">
                <a:latin typeface="Roboto Light"/>
                <a:ea typeface="Roboto Light"/>
                <a:cs typeface="Calibri"/>
              </a:rPr>
              <a:t>Let's</a:t>
            </a:r>
            <a:r>
              <a:rPr lang="it-IT" sz="2000" dirty="0">
                <a:latin typeface="Roboto Light"/>
                <a:ea typeface="Roboto Light"/>
                <a:cs typeface="Calibri"/>
              </a:rPr>
              <a:t> code!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Task: usare un </a:t>
            </a:r>
            <a:r>
              <a:rPr lang="it-IT" sz="2000" dirty="0" err="1">
                <a:latin typeface="Roboto Light"/>
                <a:ea typeface="Roboto Light"/>
                <a:cs typeface="Calibri"/>
              </a:rPr>
              <a:t>IntEnum</a:t>
            </a:r>
            <a:r>
              <a:rPr lang="it-IT" sz="2000" dirty="0">
                <a:latin typeface="Roboto Light"/>
                <a:ea typeface="Roboto Light"/>
                <a:cs typeface="Calibri"/>
              </a:rPr>
              <a:t> per memorizzare le possibili scelte di gioco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Task: usiamo delle funzioni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 dirty="0">
                <a:latin typeface="Roboto Mono"/>
              </a:rPr>
              <a:t>Task 3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229127608"/>
      </p:ext>
    </p:extLst>
  </p:cSld>
  <p:clrMapOvr>
    <a:masterClrMapping/>
  </p:clrMapOvr>
  <p:transition spd="slow"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0" y="1045548"/>
            <a:ext cx="11289587" cy="3734356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È tempo di semplificare i controlli andando ad </a:t>
            </a:r>
            <a:r>
              <a:rPr lang="it-IT" sz="2000" b="1" dirty="0">
                <a:latin typeface="Roboto Light"/>
                <a:ea typeface="Roboto Light"/>
                <a:cs typeface="Calibri"/>
              </a:rPr>
              <a:t>eliminare un po’di quegli </a:t>
            </a:r>
            <a:r>
              <a:rPr lang="it-IT" sz="2000" b="1" dirty="0" err="1">
                <a:latin typeface="Roboto Light"/>
                <a:ea typeface="Roboto Light"/>
                <a:cs typeface="Calibri"/>
              </a:rPr>
              <a:t>if</a:t>
            </a:r>
            <a:endParaRPr lang="it-IT" sz="2000" dirty="0">
              <a:latin typeface="Roboto Light"/>
              <a:ea typeface="Roboto Light"/>
              <a:cs typeface="Calibri"/>
            </a:endParaRP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L’idea è che </a:t>
            </a:r>
            <a:r>
              <a:rPr lang="it-IT" sz="2000" b="1" dirty="0">
                <a:latin typeface="Roboto Light"/>
                <a:ea typeface="Roboto Light"/>
                <a:cs typeface="Calibri"/>
              </a:rPr>
              <a:t>meno codice scriviamo, meno rischiamo di sbagliare</a:t>
            </a:r>
            <a:endParaRPr lang="it-IT" sz="2000" dirty="0">
              <a:latin typeface="Roboto Light"/>
              <a:ea typeface="Roboto Light"/>
              <a:cs typeface="Calibri"/>
            </a:endParaRP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Per semplificare la struttura dei controlli utilizziamo una struttura dati detta </a:t>
            </a:r>
            <a:r>
              <a:rPr lang="it-IT" sz="2000" b="1" dirty="0">
                <a:latin typeface="Roboto Light"/>
                <a:ea typeface="Roboto Light"/>
                <a:cs typeface="Calibri"/>
              </a:rPr>
              <a:t>dizionario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È un modo diverso di organizzare i dati, </a:t>
            </a:r>
            <a:r>
              <a:rPr lang="it-IT" sz="2000" b="1" dirty="0">
                <a:latin typeface="Roboto Light"/>
                <a:ea typeface="Roboto Light"/>
                <a:cs typeface="Calibri"/>
              </a:rPr>
              <a:t>coppie chiave/valore</a:t>
            </a: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Il valore può essere un qualsiasi tipo di dato: </a:t>
            </a:r>
          </a:p>
          <a:p>
            <a:pPr marL="1257300" lvl="2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Nativo (</a:t>
            </a:r>
            <a:r>
              <a:rPr lang="it-IT" sz="2000" dirty="0" err="1">
                <a:latin typeface="Roboto Light"/>
                <a:ea typeface="Roboto Light"/>
                <a:cs typeface="Calibri"/>
              </a:rPr>
              <a:t>int</a:t>
            </a:r>
            <a:r>
              <a:rPr lang="it-IT" sz="2000" dirty="0">
                <a:latin typeface="Roboto Light"/>
                <a:ea typeface="Roboto Light"/>
                <a:cs typeface="Calibri"/>
              </a:rPr>
              <a:t>, float, </a:t>
            </a:r>
            <a:r>
              <a:rPr lang="it-IT" sz="2000" dirty="0" err="1">
                <a:latin typeface="Roboto Light"/>
                <a:ea typeface="Roboto Light"/>
                <a:cs typeface="Calibri"/>
              </a:rPr>
              <a:t>string</a:t>
            </a:r>
            <a:r>
              <a:rPr lang="it-IT" sz="2000" dirty="0">
                <a:latin typeface="Roboto Light"/>
                <a:ea typeface="Roboto Light"/>
                <a:cs typeface="Calibri"/>
              </a:rPr>
              <a:t>)</a:t>
            </a:r>
          </a:p>
          <a:p>
            <a:pPr marL="1257300" lvl="2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Lista, </a:t>
            </a:r>
            <a:r>
              <a:rPr lang="it-IT" sz="2000" dirty="0" err="1">
                <a:latin typeface="Roboto Light"/>
                <a:ea typeface="Roboto Light"/>
                <a:cs typeface="Calibri"/>
              </a:rPr>
              <a:t>tupla</a:t>
            </a:r>
            <a:endParaRPr lang="it-IT" sz="2000" dirty="0">
              <a:latin typeface="Roboto Light"/>
              <a:ea typeface="Roboto Light"/>
              <a:cs typeface="Calibri"/>
            </a:endParaRPr>
          </a:p>
          <a:p>
            <a:pPr marL="1257300" lvl="2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Altro dizionario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 dirty="0">
                <a:latin typeface="Roboto Mono"/>
              </a:rPr>
              <a:t>Task 3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662458162"/>
      </p:ext>
    </p:extLst>
  </p:cSld>
  <p:clrMapOvr>
    <a:masterClrMapping/>
  </p:clrMapOvr>
  <p:transition spd="slow"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 dirty="0" err="1">
                <a:latin typeface="Roboto Mono"/>
              </a:rPr>
              <a:t>IntEnum</a:t>
            </a:r>
            <a:endParaRPr lang="it-IT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185AA7D8-451F-4C6E-D4E8-72F3D415D1DC}"/>
              </a:ext>
            </a:extLst>
          </p:cNvPr>
          <p:cNvSpPr txBox="1"/>
          <p:nvPr/>
        </p:nvSpPr>
        <p:spPr>
          <a:xfrm>
            <a:off x="359815" y="1767128"/>
            <a:ext cx="4185941" cy="332374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lIns="180000" tIns="144000" rIns="90000" bIns="251999" rtlCol="0" anchor="ctr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it-IT" sz="1600" dirty="0" err="1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person</a:t>
            </a:r>
            <a:r>
              <a:rPr lang="it-IT" sz="1600" dirty="0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 = {</a:t>
            </a:r>
          </a:p>
          <a:p>
            <a:pPr>
              <a:lnSpc>
                <a:spcPct val="150000"/>
              </a:lnSpc>
            </a:pPr>
            <a:r>
              <a:rPr lang="it-IT" sz="1600" dirty="0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    ‘</a:t>
            </a:r>
            <a:r>
              <a:rPr lang="it-IT" sz="1600" dirty="0" err="1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first_name</a:t>
            </a:r>
            <a:r>
              <a:rPr lang="it-IT" sz="1600" dirty="0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’: ‘Giuseppe’,</a:t>
            </a:r>
          </a:p>
          <a:p>
            <a:pPr>
              <a:lnSpc>
                <a:spcPct val="150000"/>
              </a:lnSpc>
            </a:pPr>
            <a:r>
              <a:rPr lang="it-IT" sz="1600" dirty="0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    ‘</a:t>
            </a:r>
            <a:r>
              <a:rPr lang="it-IT" sz="1600" dirty="0" err="1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last_name</a:t>
            </a:r>
            <a:r>
              <a:rPr lang="it-IT" sz="1600" dirty="0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’: ‘Mastrandrea’,</a:t>
            </a:r>
          </a:p>
          <a:p>
            <a:pPr>
              <a:lnSpc>
                <a:spcPct val="150000"/>
              </a:lnSpc>
            </a:pPr>
            <a:r>
              <a:rPr lang="it-IT" sz="1600" dirty="0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    ‘age’: 38,</a:t>
            </a:r>
          </a:p>
          <a:p>
            <a:pPr>
              <a:lnSpc>
                <a:spcPct val="150000"/>
              </a:lnSpc>
            </a:pPr>
            <a:r>
              <a:rPr lang="it-IT" sz="1600" dirty="0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    ‘</a:t>
            </a:r>
            <a:r>
              <a:rPr lang="it-IT" sz="1600" dirty="0" err="1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children</a:t>
            </a:r>
            <a:r>
              <a:rPr lang="it-IT" sz="1600" dirty="0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’: [</a:t>
            </a:r>
          </a:p>
          <a:p>
            <a:pPr>
              <a:lnSpc>
                <a:spcPct val="150000"/>
              </a:lnSpc>
            </a:pPr>
            <a:r>
              <a:rPr lang="it-IT" sz="1600" dirty="0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        ‘Giulia’, ‘Francesca’</a:t>
            </a:r>
          </a:p>
          <a:p>
            <a:pPr>
              <a:lnSpc>
                <a:spcPct val="150000"/>
              </a:lnSpc>
            </a:pPr>
            <a:r>
              <a:rPr lang="it-IT" sz="1600" dirty="0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    ]</a:t>
            </a:r>
          </a:p>
          <a:p>
            <a:pPr>
              <a:lnSpc>
                <a:spcPct val="150000"/>
              </a:lnSpc>
            </a:pPr>
            <a:r>
              <a:rPr lang="it-IT" sz="1600" dirty="0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D4C7ABE9-FFFE-5F15-546F-7060F844DE38}"/>
              </a:ext>
            </a:extLst>
          </p:cNvPr>
          <p:cNvSpPr txBox="1"/>
          <p:nvPr/>
        </p:nvSpPr>
        <p:spPr>
          <a:xfrm>
            <a:off x="5644793" y="1536174"/>
            <a:ext cx="5471967" cy="25391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Si può creare racchiudendo fra parentesi graffe l’insieme di coppie chiave/valore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Le coppie chiave valore sono separate da virgola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Possiamo usare i valori dell’</a:t>
            </a:r>
            <a:r>
              <a:rPr lang="it-IT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enum</a:t>
            </a:r>
            <a:r>
              <a:rPr lang="it-IT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per creare un dizionario delle mosse vincenti per ciascuna mossa</a:t>
            </a:r>
          </a:p>
        </p:txBody>
      </p:sp>
    </p:spTree>
    <p:extLst>
      <p:ext uri="{BB962C8B-B14F-4D97-AF65-F5344CB8AC3E}">
        <p14:creationId xmlns:p14="http://schemas.microsoft.com/office/powerpoint/2010/main" val="624764739"/>
      </p:ext>
    </p:extLst>
  </p:cSld>
  <p:clrMapOvr>
    <a:masterClrMapping/>
  </p:clrMapOvr>
  <p:transition spd="slow"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0" y="1045548"/>
            <a:ext cx="11289587" cy="1426031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 err="1">
                <a:latin typeface="Roboto Light"/>
                <a:ea typeface="Roboto Light"/>
                <a:cs typeface="Calibri"/>
              </a:rPr>
              <a:t>Let's</a:t>
            </a:r>
            <a:r>
              <a:rPr lang="it-IT" sz="2000" dirty="0">
                <a:latin typeface="Roboto Light"/>
                <a:ea typeface="Roboto Light"/>
                <a:cs typeface="Calibri"/>
              </a:rPr>
              <a:t> code!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Task: usare un dizionario per specificare (per ogni mossa) quali sono le mosse vincenti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Task: usiamo il dizionario e la parola chiave </a:t>
            </a:r>
            <a:r>
              <a:rPr lang="it-IT" sz="2000" dirty="0">
                <a:solidFill>
                  <a:schemeClr val="accent2"/>
                </a:solidFill>
                <a:latin typeface="Courier New" panose="02070309020205020404" pitchFamily="49" charset="0"/>
                <a:ea typeface="Roboto Light"/>
                <a:cs typeface="Courier New" panose="02070309020205020404" pitchFamily="49" charset="0"/>
              </a:rPr>
              <a:t>in</a:t>
            </a:r>
            <a:r>
              <a:rPr lang="it-IT" sz="2000" dirty="0">
                <a:latin typeface="Roboto Light"/>
                <a:ea typeface="Roboto Light"/>
                <a:cs typeface="Calibri"/>
              </a:rPr>
              <a:t> per semplificare i controlli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 dirty="0">
                <a:latin typeface="Roboto Mono"/>
              </a:rPr>
              <a:t>Task 3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103524449"/>
      </p:ext>
    </p:extLst>
  </p:cSld>
  <p:clrMapOvr>
    <a:masterClrMapping/>
  </p:clrMapOvr>
  <p:transition spd="slow"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0" y="1045548"/>
            <a:ext cx="11289587" cy="3272691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A questo punto, con le ottimizzazioni che abbiamo fatto, possiamo concludere la prima versione del gioco aggiungendo le nuove mosse: </a:t>
            </a:r>
            <a:r>
              <a:rPr lang="it-IT" sz="2000" b="1" dirty="0" err="1">
                <a:latin typeface="Roboto Light"/>
                <a:ea typeface="Roboto Light"/>
                <a:cs typeface="Calibri"/>
              </a:rPr>
              <a:t>Lizard</a:t>
            </a:r>
            <a:r>
              <a:rPr lang="it-IT" sz="2000" b="1" dirty="0">
                <a:latin typeface="Roboto Light"/>
                <a:ea typeface="Roboto Light"/>
                <a:cs typeface="Calibri"/>
              </a:rPr>
              <a:t> e Spock</a:t>
            </a:r>
            <a:endParaRPr lang="it-IT" sz="2000" dirty="0">
              <a:latin typeface="Roboto Light"/>
              <a:ea typeface="Roboto Light"/>
              <a:cs typeface="Calibri"/>
            </a:endParaRP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Al posto di scrivere altri rami di </a:t>
            </a:r>
            <a:r>
              <a:rPr lang="it-IT" sz="2000" dirty="0" err="1">
                <a:latin typeface="Roboto Light"/>
                <a:ea typeface="Roboto Light"/>
                <a:cs typeface="Calibri"/>
              </a:rPr>
              <a:t>if</a:t>
            </a:r>
            <a:r>
              <a:rPr lang="it-IT" sz="2000" dirty="0">
                <a:latin typeface="Roboto Light"/>
                <a:ea typeface="Roboto Light"/>
                <a:cs typeface="Calibri"/>
              </a:rPr>
              <a:t> ed esporci a possibilità di errore ci basta modificare:</a:t>
            </a: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La classe </a:t>
            </a:r>
            <a:r>
              <a:rPr lang="it-IT" sz="2000" b="1" dirty="0">
                <a:latin typeface="Courier New" panose="02070309020205020404" pitchFamily="49" charset="0"/>
                <a:ea typeface="Roboto Light"/>
                <a:cs typeface="Courier New" panose="02070309020205020404" pitchFamily="49" charset="0"/>
              </a:rPr>
              <a:t>actions</a:t>
            </a: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Il dizionario </a:t>
            </a:r>
            <a:r>
              <a:rPr lang="it-IT" sz="2000" b="1" dirty="0" err="1">
                <a:latin typeface="Courier New" panose="02070309020205020404" pitchFamily="49" charset="0"/>
                <a:ea typeface="Roboto Light"/>
                <a:cs typeface="Courier New" panose="02070309020205020404" pitchFamily="49" charset="0"/>
              </a:rPr>
              <a:t>victories</a:t>
            </a:r>
            <a:endParaRPr lang="it-IT" sz="2000" b="1" dirty="0">
              <a:latin typeface="Courier New" panose="02070309020205020404" pitchFamily="49" charset="0"/>
              <a:ea typeface="Roboto Light"/>
              <a:cs typeface="Courier New" panose="02070309020205020404" pitchFamily="49" charset="0"/>
            </a:endParaRP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b="1" dirty="0">
                <a:latin typeface="Roboto Light"/>
                <a:ea typeface="Roboto Light"/>
                <a:cs typeface="Calibri"/>
              </a:rPr>
              <a:t>Non c’è bisogno di altro!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endParaRPr lang="it-IT" sz="2000" dirty="0">
              <a:latin typeface="Roboto Light"/>
              <a:ea typeface="Roboto Light"/>
              <a:cs typeface="Calibri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 dirty="0">
                <a:latin typeface="Roboto Mono"/>
              </a:rPr>
              <a:t>Task 3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204098238"/>
      </p:ext>
    </p:extLst>
  </p:cSld>
  <p:clrMapOvr>
    <a:masterClrMapping/>
  </p:clrMapOvr>
  <p:transition spd="slow"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 dirty="0">
                <a:latin typeface="Roboto Mono"/>
              </a:rPr>
              <a:t>Task 3</a:t>
            </a:r>
            <a:endParaRPr lang="it-IT" dirty="0"/>
          </a:p>
        </p:txBody>
      </p:sp>
      <p:pic>
        <p:nvPicPr>
          <p:cNvPr id="9" name="Immagine 8" descr="Immagine che contiene clipart, cartone animato&#10;&#10;Descrizione generata automaticamente">
            <a:extLst>
              <a:ext uri="{FF2B5EF4-FFF2-40B4-BE49-F238E27FC236}">
                <a16:creationId xmlns:a16="http://schemas.microsoft.com/office/drawing/2014/main" id="{DF0F87A3-73F2-1A81-3AE5-E7DC670094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089" y="1345324"/>
            <a:ext cx="3528970" cy="4440620"/>
          </a:xfrm>
          <a:prstGeom prst="rect">
            <a:avLst/>
          </a:prstGeom>
        </p:spPr>
      </p:pic>
      <p:pic>
        <p:nvPicPr>
          <p:cNvPr id="11" name="Immagine 10" descr="Immagine che contiene cerchio, cartone animato, logo&#10;&#10;Descrizione generata automaticamente">
            <a:extLst>
              <a:ext uri="{FF2B5EF4-FFF2-40B4-BE49-F238E27FC236}">
                <a16:creationId xmlns:a16="http://schemas.microsoft.com/office/drawing/2014/main" id="{62271760-B77B-D7A1-D72B-17C3F0FF33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5907" y="1082565"/>
            <a:ext cx="6331004" cy="496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4628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asellaDiTesto 8">
            <a:extLst>
              <a:ext uri="{FF2B5EF4-FFF2-40B4-BE49-F238E27FC236}">
                <a16:creationId xmlns:a16="http://schemas.microsoft.com/office/drawing/2014/main" id="{E7C3A770-40F9-404E-BC5C-7B47B5BE0159}"/>
              </a:ext>
            </a:extLst>
          </p:cNvPr>
          <p:cNvSpPr txBox="1"/>
          <p:nvPr/>
        </p:nvSpPr>
        <p:spPr>
          <a:xfrm>
            <a:off x="0" y="67877"/>
            <a:ext cx="1066800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 b="1" err="1">
                <a:solidFill>
                  <a:schemeClr val="bg1"/>
                </a:solidFill>
                <a:latin typeface="Roboto Mono"/>
              </a:rPr>
              <a:t>Pycon</a:t>
            </a:r>
            <a:r>
              <a:rPr lang="it-IT" b="1">
                <a:solidFill>
                  <a:schemeClr val="bg1"/>
                </a:solidFill>
                <a:latin typeface="Roboto Mono"/>
              </a:rPr>
              <a:t> 22 </a:t>
            </a:r>
            <a:r>
              <a:rPr lang="it-IT" b="1" err="1">
                <a:solidFill>
                  <a:schemeClr val="bg1"/>
                </a:solidFill>
                <a:latin typeface="Roboto Mono"/>
              </a:rPr>
              <a:t>Beginners'Day</a:t>
            </a:r>
            <a:endParaRPr lang="it-IT" err="1">
              <a:solidFill>
                <a:schemeClr val="bg1"/>
              </a:solidFill>
            </a:endParaRPr>
          </a:p>
        </p:txBody>
      </p:sp>
      <p:pic>
        <p:nvPicPr>
          <p:cNvPr id="2" name="Immagine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1F73AA1E-7691-CF17-E429-FB598EE005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9" y="-4575"/>
            <a:ext cx="12184082" cy="6867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702892"/>
      </p:ext>
    </p:extLst>
  </p:cSld>
  <p:clrMapOvr>
    <a:masterClrMapping/>
  </p:clrMapOvr>
  <p:transition spd="slow"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0" y="1045548"/>
            <a:ext cx="11289587" cy="964367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 err="1">
                <a:latin typeface="Roboto Light"/>
                <a:ea typeface="Roboto Light"/>
                <a:cs typeface="Calibri"/>
              </a:rPr>
              <a:t>Let's</a:t>
            </a:r>
            <a:r>
              <a:rPr lang="it-IT" sz="2000" dirty="0">
                <a:latin typeface="Roboto Light"/>
                <a:ea typeface="Roboto Light"/>
                <a:cs typeface="Calibri"/>
              </a:rPr>
              <a:t> code!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Task: aggiungere le nuove mosse alla classe Action e al dizionario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 dirty="0">
                <a:latin typeface="Roboto Mono"/>
              </a:rPr>
              <a:t>Task 3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903513067"/>
      </p:ext>
    </p:extLst>
  </p:cSld>
  <p:clrMapOvr>
    <a:masterClrMapping/>
  </p:clrMapOvr>
  <p:transition spd="slow"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0" y="1045548"/>
            <a:ext cx="11289587" cy="2349361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 err="1">
                <a:latin typeface="Roboto Light"/>
                <a:ea typeface="Roboto Light"/>
                <a:cs typeface="Calibri"/>
              </a:rPr>
              <a:t>Let’s</a:t>
            </a:r>
            <a:r>
              <a:rPr lang="it-IT" sz="2000" dirty="0">
                <a:latin typeface="Roboto Light"/>
                <a:ea typeface="Roboto Light"/>
                <a:cs typeface="Calibri"/>
              </a:rPr>
              <a:t> code!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Perché non usare l’</a:t>
            </a:r>
            <a:r>
              <a:rPr lang="it-IT" sz="2000" b="1" dirty="0">
                <a:latin typeface="Roboto Light"/>
                <a:ea typeface="Roboto Light"/>
                <a:cs typeface="Calibri"/>
              </a:rPr>
              <a:t>ASCII art?</a:t>
            </a:r>
            <a:endParaRPr lang="it-IT" sz="2000" dirty="0">
              <a:latin typeface="Roboto Light"/>
              <a:ea typeface="Roboto Light"/>
              <a:cs typeface="Calibri"/>
            </a:endParaRP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Nuove nozioni: </a:t>
            </a:r>
            <a:r>
              <a:rPr lang="it-IT" sz="2000" b="1" dirty="0" err="1">
                <a:latin typeface="Roboto Light"/>
                <a:ea typeface="Roboto Light"/>
                <a:cs typeface="Calibri"/>
              </a:rPr>
              <a:t>raw</a:t>
            </a:r>
            <a:r>
              <a:rPr lang="it-IT" sz="2000" b="1" dirty="0">
                <a:latin typeface="Roboto Light"/>
                <a:ea typeface="Roboto Light"/>
                <a:cs typeface="Calibri"/>
              </a:rPr>
              <a:t> </a:t>
            </a:r>
            <a:r>
              <a:rPr lang="it-IT" sz="2000" b="1" dirty="0" err="1">
                <a:latin typeface="Roboto Light"/>
                <a:ea typeface="Roboto Light"/>
                <a:cs typeface="Calibri"/>
              </a:rPr>
              <a:t>string</a:t>
            </a:r>
            <a:endParaRPr lang="it-IT" sz="2000" dirty="0">
              <a:latin typeface="Roboto Light"/>
              <a:ea typeface="Roboto Light"/>
              <a:cs typeface="Calibri"/>
            </a:endParaRP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 err="1">
                <a:latin typeface="Roboto Light"/>
                <a:ea typeface="Roboto Light"/>
                <a:cs typeface="Calibri"/>
              </a:rPr>
              <a:t>Multiline</a:t>
            </a:r>
            <a:r>
              <a:rPr lang="it-IT" sz="2000" dirty="0">
                <a:latin typeface="Roboto Light"/>
                <a:ea typeface="Roboto Light"/>
                <a:cs typeface="Calibri"/>
              </a:rPr>
              <a:t> </a:t>
            </a:r>
            <a:r>
              <a:rPr lang="it-IT" sz="2000" dirty="0" err="1">
                <a:latin typeface="Roboto Light"/>
                <a:ea typeface="Roboto Light"/>
                <a:cs typeface="Calibri"/>
              </a:rPr>
              <a:t>string</a:t>
            </a:r>
            <a:endParaRPr lang="it-IT" sz="2000" dirty="0">
              <a:latin typeface="Roboto Light"/>
              <a:ea typeface="Roboto Light"/>
              <a:cs typeface="Calibri"/>
            </a:endParaRP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endParaRPr lang="it-IT" sz="2000" dirty="0">
              <a:latin typeface="Roboto Light"/>
              <a:ea typeface="Roboto Light"/>
              <a:cs typeface="Calibri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 dirty="0">
                <a:latin typeface="Roboto Mono"/>
              </a:rPr>
              <a:t>Task 3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323469213"/>
      </p:ext>
    </p:extLst>
  </p:cSld>
  <p:clrMapOvr>
    <a:masterClrMapping/>
  </p:clrMapOvr>
  <p:transition spd="slow"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329514" y="4834953"/>
            <a:ext cx="11289587" cy="918713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it-IT" sz="4000" b="1" err="1">
                <a:latin typeface="Roboto Light"/>
                <a:ea typeface="+mn-lt"/>
                <a:cs typeface="+mn-lt"/>
              </a:rPr>
              <a:t>Any</a:t>
            </a:r>
            <a:r>
              <a:rPr lang="it-IT" sz="4000" b="1">
                <a:latin typeface="Roboto Light"/>
                <a:ea typeface="+mn-lt"/>
                <a:cs typeface="+mn-lt"/>
              </a:rPr>
              <a:t> </a:t>
            </a:r>
            <a:r>
              <a:rPr lang="it-IT" sz="4000" b="1" err="1">
                <a:latin typeface="Roboto Light"/>
                <a:ea typeface="+mn-lt"/>
                <a:cs typeface="+mn-lt"/>
              </a:rPr>
              <a:t>Questions</a:t>
            </a:r>
            <a:r>
              <a:rPr lang="it-IT" sz="4000" b="1">
                <a:latin typeface="Roboto Light"/>
                <a:ea typeface="+mn-lt"/>
                <a:cs typeface="+mn-lt"/>
              </a:rPr>
              <a:t>?</a:t>
            </a:r>
            <a:endParaRPr lang="it-IT" sz="4000" b="1">
              <a:latin typeface="Calibri"/>
              <a:ea typeface="Roboto Light"/>
              <a:cs typeface="Calibri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 err="1">
                <a:latin typeface="Roboto Mono"/>
              </a:rPr>
              <a:t>That's</a:t>
            </a:r>
            <a:r>
              <a:rPr lang="it-IT" sz="2800">
                <a:latin typeface="Roboto Mono"/>
              </a:rPr>
              <a:t> </a:t>
            </a:r>
            <a:r>
              <a:rPr lang="it-IT" sz="2800" err="1">
                <a:latin typeface="Roboto Mono"/>
              </a:rPr>
              <a:t>it!</a:t>
            </a:r>
          </a:p>
        </p:txBody>
      </p:sp>
      <p:pic>
        <p:nvPicPr>
          <p:cNvPr id="3" name="Immagine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9C29DA77-6465-6859-CE1E-4885EC1385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1197" y="1138820"/>
            <a:ext cx="5235145" cy="3694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6440"/>
      </p:ext>
    </p:extLst>
  </p:cSld>
  <p:clrMapOvr>
    <a:masterClrMapping/>
  </p:clrMapOvr>
  <p:transition spd="slow"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329514" y="4834953"/>
            <a:ext cx="11289587" cy="918713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4000" b="1" dirty="0" err="1">
                <a:latin typeface="Roboto Light"/>
                <a:ea typeface="+mn-lt"/>
                <a:cs typeface="+mn-lt"/>
              </a:rPr>
              <a:t>launchpass.com</a:t>
            </a:r>
            <a:r>
              <a:rPr lang="en-US" sz="4000" b="1" dirty="0">
                <a:latin typeface="Roboto Light"/>
                <a:ea typeface="+mn-lt"/>
                <a:cs typeface="+mn-lt"/>
              </a:rPr>
              <a:t>/</a:t>
            </a:r>
            <a:r>
              <a:rPr lang="en-US" sz="4000" b="1" dirty="0" err="1">
                <a:latin typeface="Roboto Light"/>
                <a:ea typeface="+mn-lt"/>
                <a:cs typeface="+mn-lt"/>
              </a:rPr>
              <a:t>datamasters</a:t>
            </a:r>
            <a:endParaRPr lang="en-US" sz="4000" b="1" dirty="0">
              <a:latin typeface="Calibri"/>
              <a:ea typeface="Roboto Light"/>
              <a:cs typeface="Calibri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dirty="0">
                <a:latin typeface="Roboto Mono"/>
              </a:rPr>
              <a:t>Join us on Discord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B10932C3-07EC-3DD0-1404-6806FC9C74F4}"/>
              </a:ext>
            </a:extLst>
          </p:cNvPr>
          <p:cNvSpPr txBox="1"/>
          <p:nvPr/>
        </p:nvSpPr>
        <p:spPr>
          <a:xfrm>
            <a:off x="1478084" y="70465"/>
            <a:ext cx="914399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endParaRPr lang="it-IT" b="1" dirty="0">
              <a:solidFill>
                <a:schemeClr val="bg1"/>
              </a:solidFill>
              <a:latin typeface="Roboto Mono"/>
              <a:ea typeface="Roboto Light"/>
              <a:cs typeface="Calibri"/>
            </a:endParaRPr>
          </a:p>
        </p:txBody>
      </p:sp>
      <p:pic>
        <p:nvPicPr>
          <p:cNvPr id="7" name="Elemento grafico 6">
            <a:extLst>
              <a:ext uri="{FF2B5EF4-FFF2-40B4-BE49-F238E27FC236}">
                <a16:creationId xmlns:a16="http://schemas.microsoft.com/office/drawing/2014/main" id="{757A16B2-C5FB-D5A9-6AA4-D545E85362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22717" y="1877410"/>
            <a:ext cx="3103179" cy="3103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870065"/>
      </p:ext>
    </p:extLst>
  </p:cSld>
  <p:clrMapOvr>
    <a:masterClrMapping/>
  </p:clrMapOvr>
  <p:transition spd="slow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-1" y="1575165"/>
            <a:ext cx="8638391" cy="1887696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000" dirty="0" err="1">
                <a:latin typeface="Roboto Light"/>
                <a:ea typeface="Roboto Light"/>
                <a:cs typeface="Calibri"/>
              </a:rPr>
              <a:t>Tipicamente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, un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programma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: </a:t>
            </a: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en-US" sz="2000" b="1" dirty="0" err="1">
                <a:latin typeface="Roboto Light"/>
                <a:ea typeface="Roboto Light"/>
                <a:cs typeface="Calibri"/>
              </a:rPr>
              <a:t>Chiede</a:t>
            </a:r>
            <a:r>
              <a:rPr lang="en-US" sz="2000" b="1" dirty="0">
                <a:latin typeface="Roboto Light"/>
                <a:ea typeface="Roboto Light"/>
                <a:cs typeface="Calibri"/>
              </a:rPr>
              <a:t> un input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all’utente</a:t>
            </a:r>
            <a:endParaRPr lang="en-US" sz="2000" dirty="0">
              <a:latin typeface="Roboto Light"/>
              <a:ea typeface="Roboto Light"/>
              <a:cs typeface="Calibri"/>
            </a:endParaRP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en-US" sz="2000" b="1" dirty="0" err="1">
                <a:latin typeface="Roboto Light"/>
                <a:ea typeface="Roboto Light"/>
                <a:cs typeface="Calibri"/>
              </a:rPr>
              <a:t>Esegue</a:t>
            </a:r>
            <a:r>
              <a:rPr lang="en-US" sz="2000" b="1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b="1" dirty="0" err="1">
                <a:latin typeface="Roboto Light"/>
                <a:ea typeface="Roboto Light"/>
                <a:cs typeface="Calibri"/>
              </a:rPr>
              <a:t>delle</a:t>
            </a:r>
            <a:r>
              <a:rPr lang="en-US" sz="2000" b="1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b="1" dirty="0" err="1">
                <a:latin typeface="Roboto Light"/>
                <a:ea typeface="Roboto Light"/>
                <a:cs typeface="Calibri"/>
              </a:rPr>
              <a:t>istruzioni</a:t>
            </a:r>
            <a:r>
              <a:rPr lang="en-US" sz="2000" b="1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(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tipicamente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fa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dei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calcoli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)</a:t>
            </a:r>
            <a:endParaRPr lang="en-US" sz="2000" b="1" dirty="0">
              <a:latin typeface="Roboto Light"/>
              <a:ea typeface="Roboto Light"/>
              <a:cs typeface="Calibri"/>
            </a:endParaRP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en-US" sz="2000" b="1" dirty="0" err="1">
                <a:latin typeface="Roboto Light"/>
                <a:ea typeface="Roboto Light"/>
                <a:cs typeface="Calibri"/>
              </a:rPr>
              <a:t>Ritorna</a:t>
            </a:r>
            <a:r>
              <a:rPr lang="en-US" sz="2000" b="1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un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valore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in output</a:t>
            </a:r>
            <a:endParaRPr lang="en-US" sz="2000" b="1" dirty="0">
              <a:latin typeface="Roboto Light"/>
              <a:ea typeface="Roboto Light"/>
              <a:cs typeface="Calibri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dirty="0" err="1">
                <a:latin typeface="Roboto Mono"/>
              </a:rPr>
              <a:t>Introduzione</a:t>
            </a:r>
            <a:endParaRPr lang="en-US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340D0181-ED7B-4CFF-9D76-5787B4201973}"/>
              </a:ext>
            </a:extLst>
          </p:cNvPr>
          <p:cNvSpPr txBox="1"/>
          <p:nvPr/>
        </p:nvSpPr>
        <p:spPr>
          <a:xfrm>
            <a:off x="1478084" y="70465"/>
            <a:ext cx="914399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 b="1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PyCon</a:t>
            </a:r>
            <a:r>
              <a:rPr lang="it-IT" b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 22 Beginners'Day</a:t>
            </a:r>
            <a:endParaRPr lang="it-IT">
              <a:solidFill>
                <a:schemeClr val="bg1"/>
              </a:solidFill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2E5AC342-3901-18B5-EEC2-14A6D7E3AF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170" y="3992478"/>
            <a:ext cx="9156700" cy="156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938297"/>
      </p:ext>
    </p:extLst>
  </p:cSld>
  <p:clrMapOvr>
    <a:masterClrMapping/>
  </p:clrMapOvr>
  <p:transition spd="slow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-1" y="1575165"/>
            <a:ext cx="6424863" cy="2811026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000" dirty="0" err="1">
                <a:latin typeface="Roboto Light"/>
                <a:ea typeface="Roboto Light"/>
                <a:cs typeface="Calibri"/>
              </a:rPr>
              <a:t>Svilupperemo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da zero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una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nostra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versione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di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Sasso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-Carta-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Forbice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-Lizard-Spock</a:t>
            </a:r>
            <a:endParaRPr lang="en-US" sz="2000" b="1" dirty="0">
              <a:latin typeface="Roboto Light"/>
              <a:ea typeface="Roboto Light"/>
              <a:cs typeface="Calibri"/>
            </a:endParaRP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000" dirty="0" err="1">
                <a:latin typeface="Roboto Light"/>
                <a:ea typeface="Roboto Light"/>
                <a:cs typeface="Calibri"/>
              </a:rPr>
              <a:t>Partiremo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dal classico rock-paper-scissors</a:t>
            </a:r>
            <a:endParaRPr lang="en-US" dirty="0">
              <a:latin typeface="Calibri"/>
              <a:ea typeface="Roboto Light"/>
              <a:cs typeface="+mn-lt"/>
            </a:endParaRP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000" dirty="0" err="1">
                <a:latin typeface="Roboto Light"/>
                <a:ea typeface="Roboto Light"/>
                <a:cs typeface="Calibri"/>
              </a:rPr>
              <a:t>Arriveremo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ad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utilizzare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un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modello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di </a:t>
            </a:r>
            <a:r>
              <a:rPr lang="en-US" sz="2000" b="1" dirty="0">
                <a:latin typeface="Roboto Light"/>
                <a:ea typeface="Roboto Light"/>
                <a:cs typeface="Calibri"/>
              </a:rPr>
              <a:t>machine learning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in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grado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di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riconoscere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le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nostre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mosse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dalla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webcam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dirty="0">
                <a:latin typeface="Roboto Mono"/>
              </a:rPr>
              <a:t>Cosa </a:t>
            </a:r>
            <a:r>
              <a:rPr lang="en-US" sz="2800" dirty="0" err="1">
                <a:latin typeface="Roboto Mono"/>
              </a:rPr>
              <a:t>faremo</a:t>
            </a:r>
            <a:endParaRPr lang="en-US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340D0181-ED7B-4CFF-9D76-5787B4201973}"/>
              </a:ext>
            </a:extLst>
          </p:cNvPr>
          <p:cNvSpPr txBox="1"/>
          <p:nvPr/>
        </p:nvSpPr>
        <p:spPr>
          <a:xfrm>
            <a:off x="1478084" y="70465"/>
            <a:ext cx="914399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 b="1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PyCon</a:t>
            </a:r>
            <a:r>
              <a:rPr lang="it-IT" b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 22 Beginners'Day</a:t>
            </a:r>
            <a:endParaRPr lang="it-IT">
              <a:solidFill>
                <a:schemeClr val="bg1"/>
              </a:solidFill>
            </a:endParaRPr>
          </a:p>
        </p:txBody>
      </p:sp>
      <p:pic>
        <p:nvPicPr>
          <p:cNvPr id="9" name="Immagine 8" descr="Immagine che contiene testo, persona, interno&#10;&#10;Descrizione generata automaticamente">
            <a:extLst>
              <a:ext uri="{FF2B5EF4-FFF2-40B4-BE49-F238E27FC236}">
                <a16:creationId xmlns:a16="http://schemas.microsoft.com/office/drawing/2014/main" id="{E53670EA-7136-7425-F04F-08101C6096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8899" y="2066727"/>
            <a:ext cx="3961732" cy="3041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970153"/>
      </p:ext>
    </p:extLst>
  </p:cSld>
  <p:clrMapOvr>
    <a:masterClrMapping/>
  </p:clrMapOvr>
  <p:transition spd="slow">
    <p:fade/>
  </p:transition>
  <p:extLst>
    <p:ext uri="{6950BFC3-D8DA-4A85-94F7-54DA5524770B}">
      <p188:commentRel xmlns:p188="http://schemas.microsoft.com/office/powerpoint/2018/8/main" r:id="rId3"/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0" y="1575165"/>
            <a:ext cx="6052864" cy="505523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000" dirty="0">
                <a:latin typeface="Roboto Light"/>
                <a:ea typeface="Roboto Light"/>
                <a:cs typeface="Calibri"/>
              </a:rPr>
              <a:t>La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domanda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è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: </a:t>
            </a:r>
            <a:r>
              <a:rPr lang="en-US" sz="2000" b="1" dirty="0">
                <a:latin typeface="Roboto Light"/>
                <a:ea typeface="Roboto Light"/>
                <a:cs typeface="Calibri"/>
              </a:rPr>
              <a:t>come lo </a:t>
            </a:r>
            <a:r>
              <a:rPr lang="en-US" sz="2000" b="1" dirty="0" err="1">
                <a:latin typeface="Roboto Light"/>
                <a:ea typeface="Roboto Light"/>
                <a:cs typeface="Calibri"/>
              </a:rPr>
              <a:t>faremo</a:t>
            </a:r>
            <a:r>
              <a:rPr lang="en-US" sz="2000" b="1" dirty="0">
                <a:latin typeface="Roboto Light"/>
                <a:ea typeface="Roboto Light"/>
                <a:cs typeface="Calibri"/>
              </a:rPr>
              <a:t>?</a:t>
            </a:r>
            <a:endParaRPr lang="en-US" sz="2000" dirty="0">
              <a:latin typeface="Roboto Light"/>
              <a:ea typeface="Roboto Light"/>
              <a:cs typeface="Calibri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dirty="0">
                <a:latin typeface="Roboto Mono"/>
              </a:rPr>
              <a:t>Cosa </a:t>
            </a:r>
            <a:r>
              <a:rPr lang="en-US" sz="2800" dirty="0" err="1">
                <a:latin typeface="Roboto Mono"/>
              </a:rPr>
              <a:t>faremo</a:t>
            </a:r>
            <a:endParaRPr lang="en-US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340D0181-ED7B-4CFF-9D76-5787B4201973}"/>
              </a:ext>
            </a:extLst>
          </p:cNvPr>
          <p:cNvSpPr txBox="1"/>
          <p:nvPr/>
        </p:nvSpPr>
        <p:spPr>
          <a:xfrm>
            <a:off x="1478084" y="70465"/>
            <a:ext cx="914399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 b="1" err="1">
                <a:solidFill>
                  <a:schemeClr val="bg1"/>
                </a:solidFill>
                <a:latin typeface="Roboto Mono"/>
              </a:rPr>
              <a:t>PyCon</a:t>
            </a:r>
            <a:r>
              <a:rPr lang="it-IT" b="1">
                <a:solidFill>
                  <a:schemeClr val="bg1"/>
                </a:solidFill>
                <a:latin typeface="Roboto Mono"/>
              </a:rPr>
              <a:t> 22 Beginners'Day</a:t>
            </a:r>
            <a:endParaRPr lang="it-IT">
              <a:solidFill>
                <a:schemeClr val="bg1"/>
              </a:solidFill>
            </a:endParaRPr>
          </a:p>
        </p:txBody>
      </p:sp>
      <p:pic>
        <p:nvPicPr>
          <p:cNvPr id="8" name="Immagine 7" descr="Immagine che contiene persona, interno&#10;&#10;Descrizione generata automaticamente">
            <a:extLst>
              <a:ext uri="{FF2B5EF4-FFF2-40B4-BE49-F238E27FC236}">
                <a16:creationId xmlns:a16="http://schemas.microsoft.com/office/drawing/2014/main" id="{DB71F80B-CC07-B17A-5888-C1D2EEED6A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3714" y="1764042"/>
            <a:ext cx="3853782" cy="3545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71662"/>
      </p:ext>
    </p:extLst>
  </p:cSld>
  <p:clrMapOvr>
    <a:masterClrMapping/>
  </p:clrMapOvr>
  <p:transition spd="slow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/>
          <p:cNvSpPr txBox="1"/>
          <p:nvPr/>
        </p:nvSpPr>
        <p:spPr>
          <a:xfrm>
            <a:off x="129047" y="1297767"/>
            <a:ext cx="11550769" cy="563231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000" dirty="0">
                <a:latin typeface="Roboto Light"/>
                <a:ea typeface="Roboto Light"/>
                <a:cs typeface="Calibri"/>
              </a:rPr>
              <a:t>Il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problema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è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: “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Trova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un modo per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mostrare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i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risultati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del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gioco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di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una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manche di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Sasso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-Carta-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Forbice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di </a:t>
            </a:r>
            <a:r>
              <a:rPr lang="en-US" sz="2000" b="1" dirty="0">
                <a:latin typeface="Roboto Light"/>
                <a:ea typeface="Roboto Light"/>
                <a:cs typeface="Calibri"/>
              </a:rPr>
              <a:t>un </a:t>
            </a:r>
            <a:r>
              <a:rPr lang="en-US" sz="2000" b="1" dirty="0" err="1">
                <a:latin typeface="Roboto Light"/>
                <a:ea typeface="Roboto Light"/>
                <a:cs typeface="Calibri"/>
              </a:rPr>
              <a:t>umano</a:t>
            </a:r>
            <a:r>
              <a:rPr lang="en-US" sz="2000" b="1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b="1" dirty="0" err="1">
                <a:latin typeface="Roboto Light"/>
                <a:ea typeface="Roboto Light"/>
                <a:cs typeface="Calibri"/>
              </a:rPr>
              <a:t>contro</a:t>
            </a:r>
            <a:r>
              <a:rPr lang="en-US" sz="2000" b="1" dirty="0">
                <a:latin typeface="Roboto Light"/>
                <a:ea typeface="Roboto Light"/>
                <a:cs typeface="Calibri"/>
              </a:rPr>
              <a:t> il computer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”</a:t>
            </a:r>
            <a:endParaRPr lang="en-US" dirty="0"/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000" dirty="0" err="1">
                <a:latin typeface="Roboto Light"/>
                <a:ea typeface="Roboto Light"/>
                <a:cs typeface="Calibri"/>
              </a:rPr>
              <a:t>C’è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molta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ambiguità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in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questa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affermazione</a:t>
            </a:r>
            <a:endParaRPr lang="en-US" sz="2000" dirty="0">
              <a:latin typeface="Roboto Light"/>
              <a:ea typeface="Roboto Light"/>
              <a:cs typeface="Calibri"/>
            </a:endParaRP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000" dirty="0" err="1">
                <a:latin typeface="Roboto Light"/>
                <a:ea typeface="Roboto Light"/>
                <a:cs typeface="Calibri"/>
              </a:rPr>
              <a:t>L’ambiguità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è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b="1" dirty="0">
                <a:latin typeface="Roboto Light"/>
                <a:ea typeface="Roboto Light"/>
                <a:cs typeface="Calibri"/>
              </a:rPr>
              <a:t>un male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!</a:t>
            </a:r>
            <a:endParaRPr lang="en-US" sz="2000" b="1" dirty="0">
              <a:latin typeface="Roboto Light"/>
              <a:ea typeface="Roboto Light"/>
              <a:cs typeface="Calibri"/>
            </a:endParaRP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000" dirty="0" err="1">
                <a:latin typeface="Roboto Light"/>
                <a:ea typeface="Roboto Light"/>
                <a:cs typeface="Calibri"/>
              </a:rPr>
              <a:t>Cerchiamo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di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essere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più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precisi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: </a:t>
            </a: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en-US" sz="2000" dirty="0">
                <a:latin typeface="Roboto Light"/>
                <a:ea typeface="Roboto Light"/>
                <a:cs typeface="Calibri"/>
              </a:rPr>
              <a:t>Un software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lavora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con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dei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dati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di input, li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elabora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in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qualche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modo e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fornisce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un output</a:t>
            </a:r>
            <a:endParaRPr lang="en-US" sz="2000" b="1" dirty="0">
              <a:latin typeface="Roboto Light"/>
              <a:ea typeface="Roboto Light"/>
              <a:cs typeface="Calibri"/>
            </a:endParaRP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en-US" sz="2000" dirty="0">
                <a:latin typeface="Roboto Light"/>
                <a:ea typeface="Roboto Light"/>
                <a:cs typeface="Calibri"/>
              </a:rPr>
              <a:t>Come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possiamo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far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giocare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un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umano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contro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il computer?</a:t>
            </a:r>
            <a:endParaRPr lang="en-US" sz="2000" b="1" dirty="0">
              <a:latin typeface="Roboto Light"/>
              <a:ea typeface="Roboto Light"/>
              <a:cs typeface="Calibri"/>
            </a:endParaRP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en-US" sz="2000" dirty="0">
                <a:latin typeface="Roboto Light"/>
                <a:ea typeface="Roboto Light"/>
                <a:cs typeface="Calibri"/>
              </a:rPr>
              <a:t>Che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tipo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di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dati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dovremmo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fornire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in input al nostro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programma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?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000" dirty="0">
                <a:latin typeface="Roboto Light"/>
                <a:ea typeface="Roboto Light"/>
                <a:cs typeface="Calibri"/>
              </a:rPr>
              <a:t>Le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istruzioni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che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risolvono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il nostro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problema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sono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le parti di un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algoritmo</a:t>
            </a:r>
            <a:endParaRPr lang="en-US" sz="2000" b="1" dirty="0">
              <a:latin typeface="Roboto Light"/>
              <a:ea typeface="Roboto Light"/>
              <a:cs typeface="Calibri"/>
            </a:endParaRP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000" dirty="0">
                <a:latin typeface="Roboto Light"/>
                <a:ea typeface="Roboto Light"/>
                <a:cs typeface="Calibri"/>
              </a:rPr>
              <a:t>Un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algoritmo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è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una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b="1" dirty="0" err="1">
                <a:latin typeface="Roboto Light"/>
                <a:ea typeface="Roboto Light"/>
                <a:cs typeface="Calibri"/>
              </a:rPr>
              <a:t>sequenza</a:t>
            </a:r>
            <a:r>
              <a:rPr lang="en-US" sz="2000" b="1" dirty="0">
                <a:latin typeface="Roboto Light"/>
                <a:ea typeface="Roboto Light"/>
                <a:cs typeface="Calibri"/>
              </a:rPr>
              <a:t> di </a:t>
            </a:r>
            <a:r>
              <a:rPr lang="en-US" sz="2000" b="1" dirty="0" err="1">
                <a:latin typeface="Roboto Light"/>
                <a:ea typeface="Roboto Light"/>
                <a:cs typeface="Calibri"/>
              </a:rPr>
              <a:t>istruzioni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molto </a:t>
            </a:r>
            <a:r>
              <a:rPr lang="en-US" sz="2000" b="1" dirty="0">
                <a:latin typeface="Roboto Light"/>
                <a:ea typeface="Roboto Light"/>
                <a:cs typeface="Calibri"/>
              </a:rPr>
              <a:t>semplice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per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risolvere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un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problema</a:t>
            </a:r>
            <a:endParaRPr lang="en-US" sz="2000" b="1" dirty="0">
              <a:latin typeface="Roboto Light"/>
              <a:ea typeface="Roboto Light"/>
              <a:cs typeface="Calibri"/>
            </a:endParaRPr>
          </a:p>
          <a:p>
            <a:pPr marL="800100" lvl="1" indent="-342900">
              <a:buFont typeface="Arial"/>
              <a:buChar char="•"/>
            </a:pPr>
            <a:endParaRPr lang="en-US" sz="2000" b="1" dirty="0">
              <a:latin typeface="Roboto Light"/>
              <a:ea typeface="Roboto Light"/>
              <a:cs typeface="Calibri"/>
            </a:endParaRPr>
          </a:p>
          <a:p>
            <a:pPr marL="800100" lvl="1" indent="-342900">
              <a:buFont typeface="Arial"/>
              <a:buChar char="•"/>
            </a:pPr>
            <a:endParaRPr lang="en-US" sz="2000" b="1" dirty="0">
              <a:latin typeface="Roboto Light"/>
              <a:ea typeface="Roboto Light"/>
              <a:cs typeface="Calibri"/>
            </a:endParaRPr>
          </a:p>
          <a:p>
            <a:pPr marL="342900" indent="-342900">
              <a:buFont typeface="Arial"/>
              <a:buChar char="•"/>
            </a:pPr>
            <a:endParaRPr lang="en-US" sz="2000" dirty="0">
              <a:latin typeface="Roboto Light"/>
              <a:ea typeface="Roboto Light"/>
              <a:cs typeface="Calibri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F62BBC40-D457-4A60-98B6-E1D0A4796926}"/>
              </a:ext>
            </a:extLst>
          </p:cNvPr>
          <p:cNvSpPr txBox="1"/>
          <p:nvPr/>
        </p:nvSpPr>
        <p:spPr>
          <a:xfrm>
            <a:off x="133004" y="602551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>
                <a:latin typeface="Roboto Mono"/>
              </a:rPr>
              <a:t>Problem</a:t>
            </a:r>
            <a:endParaRPr lang="en-US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E7C3A770-40F9-404E-BC5C-7B47B5BE0159}"/>
              </a:ext>
            </a:extLst>
          </p:cNvPr>
          <p:cNvSpPr txBox="1"/>
          <p:nvPr/>
        </p:nvSpPr>
        <p:spPr>
          <a:xfrm>
            <a:off x="0" y="67877"/>
            <a:ext cx="1066800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 b="1" err="1">
                <a:solidFill>
                  <a:schemeClr val="bg1"/>
                </a:solidFill>
                <a:latin typeface="Roboto Mono"/>
              </a:rPr>
              <a:t>PyCon</a:t>
            </a:r>
            <a:r>
              <a:rPr lang="it-IT" b="1">
                <a:solidFill>
                  <a:schemeClr val="bg1"/>
                </a:solidFill>
                <a:latin typeface="Roboto Mono"/>
              </a:rPr>
              <a:t> 22 Beginners'Day</a:t>
            </a:r>
            <a:endParaRPr lang="it-IT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2236053"/>
      </p:ext>
    </p:extLst>
  </p:cSld>
  <p:clrMapOvr>
    <a:masterClrMapping/>
  </p:clrMapOvr>
  <p:transition spd="slow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F62BBC40-D457-4A60-98B6-E1D0A4796926}"/>
              </a:ext>
            </a:extLst>
          </p:cNvPr>
          <p:cNvSpPr txBox="1"/>
          <p:nvPr/>
        </p:nvSpPr>
        <p:spPr>
          <a:xfrm>
            <a:off x="133004" y="602551"/>
            <a:ext cx="11340459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dirty="0">
                <a:latin typeface="Roboto Mono"/>
              </a:rPr>
              <a:t>Dal </a:t>
            </a:r>
            <a:r>
              <a:rPr lang="en-US" sz="2800" dirty="0" err="1">
                <a:latin typeface="Roboto Mono"/>
              </a:rPr>
              <a:t>problema</a:t>
            </a:r>
            <a:r>
              <a:rPr lang="en-US" sz="2800" dirty="0">
                <a:latin typeface="Roboto Mono"/>
              </a:rPr>
              <a:t> al </a:t>
            </a:r>
            <a:r>
              <a:rPr lang="en-US" sz="2800" dirty="0" err="1">
                <a:latin typeface="Roboto Mono"/>
              </a:rPr>
              <a:t>codice</a:t>
            </a:r>
            <a:r>
              <a:rPr lang="en-US" sz="2800" dirty="0">
                <a:latin typeface="Roboto Mono"/>
              </a:rPr>
              <a:t> </a:t>
            </a:r>
            <a:r>
              <a:rPr lang="en-US" sz="2800" dirty="0" err="1">
                <a:latin typeface="Roboto Mono"/>
              </a:rPr>
              <a:t>attraverso</a:t>
            </a:r>
            <a:r>
              <a:rPr lang="en-US" sz="2800" dirty="0">
                <a:latin typeface="Roboto Mono"/>
              </a:rPr>
              <a:t> </a:t>
            </a:r>
            <a:r>
              <a:rPr lang="en-US" sz="2800" dirty="0" err="1">
                <a:latin typeface="Roboto Mono"/>
              </a:rPr>
              <a:t>l’algoritmo</a:t>
            </a:r>
            <a:endParaRPr lang="en-US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E7C3A770-40F9-404E-BC5C-7B47B5BE0159}"/>
              </a:ext>
            </a:extLst>
          </p:cNvPr>
          <p:cNvSpPr txBox="1"/>
          <p:nvPr/>
        </p:nvSpPr>
        <p:spPr>
          <a:xfrm>
            <a:off x="0" y="67877"/>
            <a:ext cx="1066800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 b="1" err="1">
                <a:solidFill>
                  <a:schemeClr val="bg1"/>
                </a:solidFill>
                <a:latin typeface="Roboto Mono"/>
              </a:rPr>
              <a:t>PyCon</a:t>
            </a:r>
            <a:r>
              <a:rPr lang="it-IT" b="1">
                <a:solidFill>
                  <a:schemeClr val="bg1"/>
                </a:solidFill>
                <a:latin typeface="Roboto Mono"/>
              </a:rPr>
              <a:t> 22 Beginners'Day</a:t>
            </a:r>
            <a:endParaRPr lang="it-IT">
              <a:solidFill>
                <a:schemeClr val="bg1"/>
              </a:solidFill>
            </a:endParaRPr>
          </a:p>
        </p:txBody>
      </p:sp>
      <p:pic>
        <p:nvPicPr>
          <p:cNvPr id="5" name="Immagine 6">
            <a:extLst>
              <a:ext uri="{FF2B5EF4-FFF2-40B4-BE49-F238E27FC236}">
                <a16:creationId xmlns:a16="http://schemas.microsoft.com/office/drawing/2014/main" id="{336DDCDA-991F-3CAA-EA1B-A27A428DA8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0916" y="1568273"/>
            <a:ext cx="7025148" cy="4596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130646"/>
      </p:ext>
    </p:extLst>
  </p:cSld>
  <p:clrMapOvr>
    <a:masterClrMapping/>
  </p:clrMapOvr>
  <p:transition spd="slow">
    <p:fade/>
  </p:transition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1281</TotalTime>
  <Words>1863</Words>
  <Application>Microsoft Macintosh PowerPoint</Application>
  <PresentationFormat>Widescreen</PresentationFormat>
  <Paragraphs>281</Paragraphs>
  <Slides>43</Slides>
  <Notes>43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8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43</vt:i4>
      </vt:variant>
    </vt:vector>
  </HeadingPairs>
  <TitlesOfParts>
    <vt:vector size="52" baseType="lpstr">
      <vt:lpstr>Arial</vt:lpstr>
      <vt:lpstr>Arial,Sans-Serif</vt:lpstr>
      <vt:lpstr>Calibri</vt:lpstr>
      <vt:lpstr>Courier New</vt:lpstr>
      <vt:lpstr>Roboto</vt:lpstr>
      <vt:lpstr>Roboto Light</vt:lpstr>
      <vt:lpstr>Roboto Mono</vt:lpstr>
      <vt:lpstr>Wingdings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Vincenzo Maritati</dc:creator>
  <cp:lastModifiedBy>Francesco Cipriani</cp:lastModifiedBy>
  <cp:revision>72</cp:revision>
  <cp:lastPrinted>2022-05-30T15:39:08Z</cp:lastPrinted>
  <dcterms:created xsi:type="dcterms:W3CDTF">2014-02-14T11:21:07Z</dcterms:created>
  <dcterms:modified xsi:type="dcterms:W3CDTF">2023-05-12T11:03:14Z</dcterms:modified>
</cp:coreProperties>
</file>